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9" r:id="rId4"/>
    <p:sldId id="282" r:id="rId5"/>
    <p:sldId id="266" r:id="rId6"/>
    <p:sldId id="264" r:id="rId7"/>
    <p:sldId id="277" r:id="rId8"/>
    <p:sldId id="276" r:id="rId9"/>
    <p:sldId id="281" r:id="rId10"/>
    <p:sldId id="285" r:id="rId11"/>
    <p:sldId id="284" r:id="rId12"/>
    <p:sldId id="283" r:id="rId13"/>
    <p:sldId id="263" r:id="rId14"/>
    <p:sldId id="280" r:id="rId15"/>
    <p:sldId id="273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Blose" initials="C" lastIdx="9" clrIdx="0">
    <p:extLst>
      <p:ext uri="{19B8F6BF-5375-455C-9EA6-DF929625EA0E}">
        <p15:presenceInfo xmlns:p15="http://schemas.microsoft.com/office/powerpoint/2012/main" userId="CBlo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4" autoAdjust="0"/>
    <p:restoredTop sz="77937" autoAdjust="0"/>
  </p:normalViewPr>
  <p:slideViewPr>
    <p:cSldViewPr snapToGrid="0">
      <p:cViewPr varScale="1">
        <p:scale>
          <a:sx n="78" d="100"/>
          <a:sy n="78" d="100"/>
        </p:scale>
        <p:origin x="18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EB368-648B-4F79-A67C-B58F2CFC8C0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4D2A73F-0889-4043-936F-2130008CE0B7}">
      <dgm:prSet phldrT="[Text]"/>
      <dgm:spPr/>
      <dgm:t>
        <a:bodyPr/>
        <a:lstStyle/>
        <a:p>
          <a:r>
            <a:rPr lang="en-GB" dirty="0" smtClean="0"/>
            <a:t>Pension Fund</a:t>
          </a:r>
          <a:endParaRPr lang="en-GB" dirty="0"/>
        </a:p>
      </dgm:t>
    </dgm:pt>
    <dgm:pt modelId="{387DFBAD-C2B0-4978-A981-1A5895D0461B}" type="parTrans" cxnId="{6BD86B22-3D39-46C8-9E37-81F506B78505}">
      <dgm:prSet/>
      <dgm:spPr/>
      <dgm:t>
        <a:bodyPr/>
        <a:lstStyle/>
        <a:p>
          <a:endParaRPr lang="en-GB"/>
        </a:p>
      </dgm:t>
    </dgm:pt>
    <dgm:pt modelId="{6A5AFB45-A648-405A-9BD5-4B23811B319A}" type="sibTrans" cxnId="{6BD86B22-3D39-46C8-9E37-81F506B78505}">
      <dgm:prSet/>
      <dgm:spPr/>
      <dgm:t>
        <a:bodyPr/>
        <a:lstStyle/>
        <a:p>
          <a:endParaRPr lang="en-GB"/>
        </a:p>
      </dgm:t>
    </dgm:pt>
    <dgm:pt modelId="{B2C362FB-174E-4643-8410-B5E73AC6E8D4}">
      <dgm:prSet phldrT="[Text]"/>
      <dgm:spPr/>
      <dgm:t>
        <a:bodyPr/>
        <a:lstStyle/>
        <a:p>
          <a:r>
            <a:rPr lang="en-GB" dirty="0" smtClean="0"/>
            <a:t>Scheme Employers</a:t>
          </a:r>
          <a:endParaRPr lang="en-GB" dirty="0"/>
        </a:p>
      </dgm:t>
    </dgm:pt>
    <dgm:pt modelId="{78BD29FD-AEEE-485F-817B-78A614C1C025}" type="parTrans" cxnId="{F748DFDE-A719-4FED-9A69-78751D504319}">
      <dgm:prSet/>
      <dgm:spPr/>
      <dgm:t>
        <a:bodyPr/>
        <a:lstStyle/>
        <a:p>
          <a:endParaRPr lang="en-GB"/>
        </a:p>
      </dgm:t>
    </dgm:pt>
    <dgm:pt modelId="{F44EF4F1-517F-4F89-AE63-D506B6DDCBBF}" type="sibTrans" cxnId="{F748DFDE-A719-4FED-9A69-78751D504319}">
      <dgm:prSet/>
      <dgm:spPr/>
      <dgm:t>
        <a:bodyPr/>
        <a:lstStyle/>
        <a:p>
          <a:endParaRPr lang="en-GB"/>
        </a:p>
      </dgm:t>
    </dgm:pt>
    <dgm:pt modelId="{22A28357-4EAF-4356-A547-DB7A02B0AFCE}">
      <dgm:prSet phldrT="[Text]"/>
      <dgm:spPr/>
      <dgm:t>
        <a:bodyPr/>
        <a:lstStyle/>
        <a:p>
          <a:r>
            <a:rPr lang="en-GB" dirty="0" smtClean="0"/>
            <a:t>Member</a:t>
          </a:r>
          <a:endParaRPr lang="en-GB" dirty="0"/>
        </a:p>
      </dgm:t>
    </dgm:pt>
    <dgm:pt modelId="{0A13D57E-5E4E-4687-A015-3DCAAB3DEB00}" type="parTrans" cxnId="{C29AC28E-7597-4933-85AF-BCD5D5E24549}">
      <dgm:prSet/>
      <dgm:spPr/>
      <dgm:t>
        <a:bodyPr/>
        <a:lstStyle/>
        <a:p>
          <a:endParaRPr lang="en-GB"/>
        </a:p>
      </dgm:t>
    </dgm:pt>
    <dgm:pt modelId="{B419E184-020C-4231-BE48-EA14713FA157}" type="sibTrans" cxnId="{C29AC28E-7597-4933-85AF-BCD5D5E24549}">
      <dgm:prSet/>
      <dgm:spPr/>
      <dgm:t>
        <a:bodyPr/>
        <a:lstStyle/>
        <a:p>
          <a:endParaRPr lang="en-GB"/>
        </a:p>
      </dgm:t>
    </dgm:pt>
    <dgm:pt modelId="{37265F2C-1B97-4F9F-801C-1A227F7BCFE1}" type="pres">
      <dgm:prSet presAssocID="{F60EB368-648B-4F79-A67C-B58F2CFC8C07}" presName="CompostProcess" presStyleCnt="0">
        <dgm:presLayoutVars>
          <dgm:dir/>
          <dgm:resizeHandles val="exact"/>
        </dgm:presLayoutVars>
      </dgm:prSet>
      <dgm:spPr/>
    </dgm:pt>
    <dgm:pt modelId="{9D94E756-5ACD-4E85-997A-87E12C7F1ADD}" type="pres">
      <dgm:prSet presAssocID="{F60EB368-648B-4F79-A67C-B58F2CFC8C07}" presName="arrow" presStyleLbl="bgShp" presStyleIdx="0" presStyleCnt="1"/>
      <dgm:spPr/>
    </dgm:pt>
    <dgm:pt modelId="{219A224E-B8F8-40DB-8ED8-0F4351ED1C46}" type="pres">
      <dgm:prSet presAssocID="{F60EB368-648B-4F79-A67C-B58F2CFC8C07}" presName="linearProcess" presStyleCnt="0"/>
      <dgm:spPr/>
    </dgm:pt>
    <dgm:pt modelId="{0806C5A8-6F52-4A20-B86A-E8C5802BCD90}" type="pres">
      <dgm:prSet presAssocID="{A4D2A73F-0889-4043-936F-2130008CE0B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37EE51-63F0-4005-9ED1-A080171DCD37}" type="pres">
      <dgm:prSet presAssocID="{6A5AFB45-A648-405A-9BD5-4B23811B319A}" presName="sibTrans" presStyleCnt="0"/>
      <dgm:spPr/>
    </dgm:pt>
    <dgm:pt modelId="{62D961CA-4A0E-4DC4-B288-5B8BB437D5D3}" type="pres">
      <dgm:prSet presAssocID="{B2C362FB-174E-4643-8410-B5E73AC6E8D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BA1494-8844-4650-AF8F-FA084AE3D8E1}" type="pres">
      <dgm:prSet presAssocID="{F44EF4F1-517F-4F89-AE63-D506B6DDCBBF}" presName="sibTrans" presStyleCnt="0"/>
      <dgm:spPr/>
    </dgm:pt>
    <dgm:pt modelId="{C2C867F4-41ED-45A5-8244-1348FDF8045E}" type="pres">
      <dgm:prSet presAssocID="{22A28357-4EAF-4356-A547-DB7A02B0AFC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29AC28E-7597-4933-85AF-BCD5D5E24549}" srcId="{F60EB368-648B-4F79-A67C-B58F2CFC8C07}" destId="{22A28357-4EAF-4356-A547-DB7A02B0AFCE}" srcOrd="2" destOrd="0" parTransId="{0A13D57E-5E4E-4687-A015-3DCAAB3DEB00}" sibTransId="{B419E184-020C-4231-BE48-EA14713FA157}"/>
    <dgm:cxn modelId="{DCD56871-2496-4CBC-95E6-3278D9B5B64B}" type="presOf" srcId="{B2C362FB-174E-4643-8410-B5E73AC6E8D4}" destId="{62D961CA-4A0E-4DC4-B288-5B8BB437D5D3}" srcOrd="0" destOrd="0" presId="urn:microsoft.com/office/officeart/2005/8/layout/hProcess9"/>
    <dgm:cxn modelId="{471CB66A-8184-4579-B486-B1F74FF221B1}" type="presOf" srcId="{22A28357-4EAF-4356-A547-DB7A02B0AFCE}" destId="{C2C867F4-41ED-45A5-8244-1348FDF8045E}" srcOrd="0" destOrd="0" presId="urn:microsoft.com/office/officeart/2005/8/layout/hProcess9"/>
    <dgm:cxn modelId="{88F47F5C-2D9F-4D35-8A07-94B5B36AB5AC}" type="presOf" srcId="{A4D2A73F-0889-4043-936F-2130008CE0B7}" destId="{0806C5A8-6F52-4A20-B86A-E8C5802BCD90}" srcOrd="0" destOrd="0" presId="urn:microsoft.com/office/officeart/2005/8/layout/hProcess9"/>
    <dgm:cxn modelId="{A0021B05-EDA3-47F5-8648-0D1A860AE718}" type="presOf" srcId="{F60EB368-648B-4F79-A67C-B58F2CFC8C07}" destId="{37265F2C-1B97-4F9F-801C-1A227F7BCFE1}" srcOrd="0" destOrd="0" presId="urn:microsoft.com/office/officeart/2005/8/layout/hProcess9"/>
    <dgm:cxn modelId="{F748DFDE-A719-4FED-9A69-78751D504319}" srcId="{F60EB368-648B-4F79-A67C-B58F2CFC8C07}" destId="{B2C362FB-174E-4643-8410-B5E73AC6E8D4}" srcOrd="1" destOrd="0" parTransId="{78BD29FD-AEEE-485F-817B-78A614C1C025}" sibTransId="{F44EF4F1-517F-4F89-AE63-D506B6DDCBBF}"/>
    <dgm:cxn modelId="{6BD86B22-3D39-46C8-9E37-81F506B78505}" srcId="{F60EB368-648B-4F79-A67C-B58F2CFC8C07}" destId="{A4D2A73F-0889-4043-936F-2130008CE0B7}" srcOrd="0" destOrd="0" parTransId="{387DFBAD-C2B0-4978-A981-1A5895D0461B}" sibTransId="{6A5AFB45-A648-405A-9BD5-4B23811B319A}"/>
    <dgm:cxn modelId="{FF6B97EF-2C83-4B2D-AB72-49D8AF2DB9BF}" type="presParOf" srcId="{37265F2C-1B97-4F9F-801C-1A227F7BCFE1}" destId="{9D94E756-5ACD-4E85-997A-87E12C7F1ADD}" srcOrd="0" destOrd="0" presId="urn:microsoft.com/office/officeart/2005/8/layout/hProcess9"/>
    <dgm:cxn modelId="{E2565C2F-41E3-44C1-A06C-5D94F11A2428}" type="presParOf" srcId="{37265F2C-1B97-4F9F-801C-1A227F7BCFE1}" destId="{219A224E-B8F8-40DB-8ED8-0F4351ED1C46}" srcOrd="1" destOrd="0" presId="urn:microsoft.com/office/officeart/2005/8/layout/hProcess9"/>
    <dgm:cxn modelId="{EA19F083-1FA7-49C6-9FC7-AC0BA355253D}" type="presParOf" srcId="{219A224E-B8F8-40DB-8ED8-0F4351ED1C46}" destId="{0806C5A8-6F52-4A20-B86A-E8C5802BCD90}" srcOrd="0" destOrd="0" presId="urn:microsoft.com/office/officeart/2005/8/layout/hProcess9"/>
    <dgm:cxn modelId="{8F38B510-7F63-4D49-AC44-C066CC859A8A}" type="presParOf" srcId="{219A224E-B8F8-40DB-8ED8-0F4351ED1C46}" destId="{5937EE51-63F0-4005-9ED1-A080171DCD37}" srcOrd="1" destOrd="0" presId="urn:microsoft.com/office/officeart/2005/8/layout/hProcess9"/>
    <dgm:cxn modelId="{D166B3C6-474A-4697-840C-08991B9A3571}" type="presParOf" srcId="{219A224E-B8F8-40DB-8ED8-0F4351ED1C46}" destId="{62D961CA-4A0E-4DC4-B288-5B8BB437D5D3}" srcOrd="2" destOrd="0" presId="urn:microsoft.com/office/officeart/2005/8/layout/hProcess9"/>
    <dgm:cxn modelId="{60080B5A-4EDF-45A5-9D5E-9FCC8DFFA73B}" type="presParOf" srcId="{219A224E-B8F8-40DB-8ED8-0F4351ED1C46}" destId="{7DBA1494-8844-4650-AF8F-FA084AE3D8E1}" srcOrd="3" destOrd="0" presId="urn:microsoft.com/office/officeart/2005/8/layout/hProcess9"/>
    <dgm:cxn modelId="{B2D60624-CAC4-4806-878A-9272ED5CEB92}" type="presParOf" srcId="{219A224E-B8F8-40DB-8ED8-0F4351ED1C46}" destId="{C2C867F4-41ED-45A5-8244-1348FDF8045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9FD47-1FCB-4EBC-96FC-645573EF3973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ED31B-98DC-457F-B1BF-1970E87ED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5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D31B-98DC-457F-B1BF-1970E87ED8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43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 smtClean="0"/>
              <a:t>Fund – </a:t>
            </a:r>
            <a:r>
              <a:rPr lang="en-GB" dirty="0" smtClean="0"/>
              <a:t>Membership data is used for the valuation to ensure that there is enough money to pay out all benefits if required, and appropriate rates applied to employers in the fund.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 smtClean="0"/>
              <a:t>Employer – </a:t>
            </a:r>
            <a:r>
              <a:rPr lang="en-GB" dirty="0" smtClean="0"/>
              <a:t>Membership data and contributions paid over ensures that the correct funding level is reached.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 smtClean="0"/>
              <a:t>Member – </a:t>
            </a:r>
            <a:r>
              <a:rPr lang="en-GB" dirty="0" smtClean="0"/>
              <a:t>The membership data ensures that the member has the correctly calculated benefits when they come to take their pension.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D31B-98DC-457F-B1BF-1970E87ED82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71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 smtClean="0"/>
              <a:t>Fund – </a:t>
            </a:r>
            <a:r>
              <a:rPr lang="en-GB" dirty="0" smtClean="0"/>
              <a:t>Membership data is used for the valuation to ensure that there is enough money to pay out all benefits if required, and appropriate rates applied to employers in the fund.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 smtClean="0"/>
              <a:t>Employer – </a:t>
            </a:r>
            <a:r>
              <a:rPr lang="en-GB" dirty="0" smtClean="0"/>
              <a:t>Membership data and contributions paid over ensures that the correct funding level is reached.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 smtClean="0"/>
              <a:t>Member – </a:t>
            </a:r>
            <a:r>
              <a:rPr lang="en-GB" dirty="0" smtClean="0"/>
              <a:t>The membership data ensures that the member has the correctly calculated benefits when they come to take their pension.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D31B-98DC-457F-B1BF-1970E87ED82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621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D31B-98DC-457F-B1BF-1970E87ED82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986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Bullet point 1 – </a:t>
            </a:r>
            <a:r>
              <a:rPr lang="en-GB" dirty="0" err="1" smtClean="0"/>
              <a:t>pg</a:t>
            </a:r>
            <a:r>
              <a:rPr lang="en-GB" smtClean="0"/>
              <a:t> 7/19 top page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D31B-98DC-457F-B1BF-1970E87ED82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886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Bullet point 1 – </a:t>
            </a:r>
            <a:r>
              <a:rPr lang="en-GB" dirty="0" err="1" smtClean="0"/>
              <a:t>pg</a:t>
            </a:r>
            <a:r>
              <a:rPr lang="en-GB" smtClean="0"/>
              <a:t> 7/19 top page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D31B-98DC-457F-B1BF-1970E87ED82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24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D31B-98DC-457F-B1BF-1970E87ED8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2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D31B-98DC-457F-B1BF-1970E87ED8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86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D31B-98DC-457F-B1BF-1970E87ED82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910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D31B-98DC-457F-B1BF-1970E87ED82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220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Bullet point 1 – </a:t>
            </a:r>
            <a:r>
              <a:rPr lang="en-GB" dirty="0" err="1" smtClean="0"/>
              <a:t>pg</a:t>
            </a:r>
            <a:r>
              <a:rPr lang="en-GB" smtClean="0"/>
              <a:t> 7/19 top page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D31B-98DC-457F-B1BF-1970E87ED82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525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Bullet point 1 – </a:t>
            </a:r>
            <a:r>
              <a:rPr lang="en-GB" dirty="0" err="1" smtClean="0"/>
              <a:t>pg</a:t>
            </a:r>
            <a:r>
              <a:rPr lang="en-GB" smtClean="0"/>
              <a:t> 7/19 top page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D31B-98DC-457F-B1BF-1970E87ED82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29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 smtClean="0"/>
              <a:t>Fund – </a:t>
            </a:r>
            <a:r>
              <a:rPr lang="en-GB" dirty="0" smtClean="0"/>
              <a:t>Membership data is used for the valuation to ensure that there is enough money to pay out all benefits if required, and appropriate rates applied to employers in the fund.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 smtClean="0"/>
              <a:t>Employer – </a:t>
            </a:r>
            <a:r>
              <a:rPr lang="en-GB" dirty="0" smtClean="0"/>
              <a:t>Membership data and contributions paid over ensures that the correct funding level is reached.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 smtClean="0"/>
              <a:t>Member – </a:t>
            </a:r>
            <a:r>
              <a:rPr lang="en-GB" dirty="0" smtClean="0"/>
              <a:t>The membership data ensures that the member has the correctly calculated benefits when they come to take their pension.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D31B-98DC-457F-B1BF-1970E87ED82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044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 smtClean="0"/>
              <a:t>Fund – </a:t>
            </a:r>
            <a:r>
              <a:rPr lang="en-GB" dirty="0" smtClean="0"/>
              <a:t>Membership data is used for the valuation to ensure that there is enough money to pay out all benefits if required, and appropriate rates applied to employers in the fund.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 smtClean="0"/>
              <a:t>Employer – </a:t>
            </a:r>
            <a:r>
              <a:rPr lang="en-GB" dirty="0" smtClean="0"/>
              <a:t>Membership data and contributions paid over ensures that the correct funding level is reached.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 smtClean="0"/>
              <a:t>Member – </a:t>
            </a:r>
            <a:r>
              <a:rPr lang="en-GB" dirty="0" smtClean="0"/>
              <a:t>The membership data ensures that the member has the correctly calculated benefits when they come to take their pension.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ED31B-98DC-457F-B1BF-1970E87ED82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25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D435-053E-4F63-9BC0-2FD790CA4955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2673-A0DF-4153-BD22-6CDADD05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21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D435-053E-4F63-9BC0-2FD790CA4955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2673-A0DF-4153-BD22-6CDADD05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00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D435-053E-4F63-9BC0-2FD790CA4955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2673-A0DF-4153-BD22-6CDADD05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0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D435-053E-4F63-9BC0-2FD790CA4955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2673-A0DF-4153-BD22-6CDADD05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0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D435-053E-4F63-9BC0-2FD790CA4955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2673-A0DF-4153-BD22-6CDADD05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3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D435-053E-4F63-9BC0-2FD790CA4955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2673-A0DF-4153-BD22-6CDADD05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0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D435-053E-4F63-9BC0-2FD790CA4955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2673-A0DF-4153-BD22-6CDADD05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64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D435-053E-4F63-9BC0-2FD790CA4955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2673-A0DF-4153-BD22-6CDADD05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69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D435-053E-4F63-9BC0-2FD790CA4955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2673-A0DF-4153-BD22-6CDADD05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13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D435-053E-4F63-9BC0-2FD790CA4955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2673-A0DF-4153-BD22-6CDADD05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70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D435-053E-4F63-9BC0-2FD790CA4955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2673-A0DF-4153-BD22-6CDADD05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5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CD435-053E-4F63-9BC0-2FD790CA4955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42673-A0DF-4153-BD22-6CDADD05C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46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mailto:penemployers@Northamptonshire.gov.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nsions.northamptonshire.gov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enemployers@Northamptonshire.gov.uk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ave_graphic_tint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3433"/>
            <a:ext cx="12192001" cy="5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38886"/>
            <a:ext cx="9144000" cy="1508943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Reviewing your existing Data</a:t>
            </a:r>
            <a:endParaRPr lang="en-GB" sz="4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3200" b="1" dirty="0" smtClean="0">
              <a:solidFill>
                <a:srgbClr val="7030A0"/>
              </a:solidFill>
            </a:endParaRPr>
          </a:p>
          <a:p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Sultana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Liaison Officer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62" y="5924550"/>
            <a:ext cx="981204" cy="4906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7853" y="146949"/>
            <a:ext cx="31480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3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ve_graphic_tint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23433"/>
            <a:ext cx="12192001" cy="5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62" y="5924550"/>
            <a:ext cx="981204" cy="490602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7853" y="86519"/>
            <a:ext cx="31480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Fund is affected</a:t>
            </a:r>
            <a:endParaRPr lang="en-GB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554480"/>
            <a:ext cx="10195560" cy="4622483"/>
          </a:xfrm>
        </p:spPr>
        <p:txBody>
          <a:bodyPr>
            <a:normAutofit/>
          </a:bodyPr>
          <a:lstStyle/>
          <a:p>
            <a:r>
              <a:rPr lang="en-GB" dirty="0"/>
              <a:t>Membership data used as part of determining the funding level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Data not reflected in the correct employers rates being paid</a:t>
            </a:r>
          </a:p>
          <a:p>
            <a:endParaRPr lang="en-GB" dirty="0"/>
          </a:p>
          <a:p>
            <a:r>
              <a:rPr lang="en-GB" dirty="0" smtClean="0"/>
              <a:t>Amount of money paid in affects how much can be invested correctly</a:t>
            </a:r>
          </a:p>
          <a:p>
            <a:endParaRPr lang="en-GB" dirty="0"/>
          </a:p>
          <a:p>
            <a:r>
              <a:rPr lang="en-GB" dirty="0" smtClean="0"/>
              <a:t>incorrect funding level could be reported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6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ve_graphic_tint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23433"/>
            <a:ext cx="12192001" cy="5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62" y="5924550"/>
            <a:ext cx="981204" cy="490602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7853" y="86519"/>
            <a:ext cx="31480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Employer is affected</a:t>
            </a:r>
            <a:endParaRPr lang="en-GB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Membership not recorded accurately</a:t>
            </a:r>
          </a:p>
          <a:p>
            <a:endParaRPr lang="en-GB" dirty="0"/>
          </a:p>
          <a:p>
            <a:r>
              <a:rPr lang="en-GB" dirty="0" smtClean="0"/>
              <a:t>Employee contributions paid over at the wrong rates</a:t>
            </a:r>
          </a:p>
          <a:p>
            <a:endParaRPr lang="en-GB" dirty="0"/>
          </a:p>
          <a:p>
            <a:r>
              <a:rPr lang="en-GB" dirty="0" smtClean="0"/>
              <a:t>Employer contribution rates paid over at the wrong rate or late</a:t>
            </a:r>
          </a:p>
          <a:p>
            <a:endParaRPr lang="en-GB" dirty="0"/>
          </a:p>
          <a:p>
            <a:r>
              <a:rPr lang="en-GB" dirty="0" smtClean="0"/>
              <a:t>Incorrect contribution rate determined at Valuation set for next 3 years</a:t>
            </a:r>
          </a:p>
          <a:p>
            <a:endParaRPr lang="en-GB" dirty="0" smtClean="0"/>
          </a:p>
          <a:p>
            <a:r>
              <a:rPr lang="en-GB" dirty="0" smtClean="0"/>
              <a:t>ER contribution rates artificially high or large deficit at end of life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045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ve_graphic_tint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23433"/>
            <a:ext cx="12192001" cy="5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62" y="5924550"/>
            <a:ext cx="981204" cy="490602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7853" y="86519"/>
            <a:ext cx="31480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member is affected</a:t>
            </a:r>
            <a:endParaRPr lang="en-GB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Service history and employment history not recorded correctly</a:t>
            </a:r>
          </a:p>
          <a:p>
            <a:endParaRPr lang="en-GB" dirty="0"/>
          </a:p>
          <a:p>
            <a:r>
              <a:rPr lang="en-GB" dirty="0" smtClean="0"/>
              <a:t>Pensionable Pay, CPP &amp; APP not recorded or calculated correctly</a:t>
            </a:r>
          </a:p>
          <a:p>
            <a:endParaRPr lang="en-GB" dirty="0"/>
          </a:p>
          <a:p>
            <a:r>
              <a:rPr lang="en-GB" dirty="0" smtClean="0"/>
              <a:t>Change of hours not recorded accurately (Pre 2014)</a:t>
            </a:r>
          </a:p>
          <a:p>
            <a:endParaRPr lang="en-GB" dirty="0"/>
          </a:p>
          <a:p>
            <a:r>
              <a:rPr lang="en-GB" dirty="0" smtClean="0"/>
              <a:t>Affects the amount of Pension Paid at the calculation of benefits</a:t>
            </a:r>
          </a:p>
          <a:p>
            <a:endParaRPr lang="en-GB" dirty="0"/>
          </a:p>
          <a:p>
            <a:r>
              <a:rPr lang="en-GB" dirty="0" smtClean="0"/>
              <a:t>Too Low retirement benefits or Too High benefits paid – reclaim overpayments</a:t>
            </a:r>
          </a:p>
        </p:txBody>
      </p:sp>
    </p:spTree>
    <p:extLst>
      <p:ext uri="{BB962C8B-B14F-4D97-AF65-F5344CB8AC3E}">
        <p14:creationId xmlns:p14="http://schemas.microsoft.com/office/powerpoint/2010/main" val="5559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ve_graphic_tint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71560"/>
            <a:ext cx="12192001" cy="5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62" y="5924550"/>
            <a:ext cx="981204" cy="490602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7853" y="146949"/>
            <a:ext cx="31480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reconciliation in the future</a:t>
            </a:r>
            <a:endParaRPr lang="en-GB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4880" y="1859280"/>
            <a:ext cx="58521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Removing dated processes which were time consuming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More technology focused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Monthly reporting through I-Connect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No More Year End Return headaches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631289"/>
            <a:ext cx="51625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ve_graphic_tint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2202"/>
            <a:ext cx="12192001" cy="5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62" y="5924550"/>
            <a:ext cx="981204" cy="490602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7853" y="118156"/>
            <a:ext cx="31480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do to help keep your data ‘clean’?</a:t>
            </a:r>
            <a:endParaRPr lang="en-GB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6430" y="2057400"/>
            <a:ext cx="63790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Employer Self Service (ESS) to check your employees data to ensure that they are up to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Utilise the dedicated employers website to assist with processes for calculating pensionable pay and Year End return.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Keep your knowledge up to date by attending our regular training webinars and Employer Forums.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Contact the employers team for assistance where you are unable to find the answer online.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800" y="2424025"/>
            <a:ext cx="4158342" cy="276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ve_graphic_tint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23433"/>
            <a:ext cx="12192001" cy="5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62" y="5924550"/>
            <a:ext cx="981204" cy="490602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7853" y="146949"/>
            <a:ext cx="31480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64" y="560651"/>
            <a:ext cx="10515600" cy="1325563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</a:t>
            </a:r>
            <a:endParaRPr lang="en-GB" sz="6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4706" y="2169459"/>
            <a:ext cx="994055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hlinkClick r:id="rId6"/>
              </a:rPr>
              <a:t>http://pensions.northamptonshire.gov.uk</a:t>
            </a:r>
            <a:endParaRPr lang="en-GB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Email: </a:t>
            </a:r>
            <a:r>
              <a:rPr lang="en-GB" sz="3200" dirty="0" smtClean="0">
                <a:hlinkClick r:id="rId7"/>
              </a:rPr>
              <a:t>penemployers@Northamptonshire.gov.uk</a:t>
            </a:r>
            <a:endParaRPr lang="en-GB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Telephone: 01604 364621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8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ve_graphic_tint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23433"/>
            <a:ext cx="12192001" cy="5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62" y="5924550"/>
            <a:ext cx="981204" cy="490602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7853" y="146949"/>
            <a:ext cx="31480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91121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GB" sz="6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ve_graphic_tint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23433"/>
            <a:ext cx="12192001" cy="5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62" y="5924550"/>
            <a:ext cx="981204" cy="490602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7853" y="146949"/>
            <a:ext cx="31480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we cover in this workshop?</a:t>
            </a:r>
            <a:endParaRPr lang="en-GB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690688"/>
            <a:ext cx="7198895" cy="499886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What types of data are important &amp; why?</a:t>
            </a:r>
          </a:p>
          <a:p>
            <a:endParaRPr lang="en-GB" dirty="0"/>
          </a:p>
          <a:p>
            <a:r>
              <a:rPr lang="en-GB" dirty="0" smtClean="0"/>
              <a:t>How to correct any errors with your data?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What we do with the data provided?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How the data affects the Fund, the employer and the member?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What can you do to make your data better &amp; how will we help?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04" y="1798208"/>
            <a:ext cx="4142131" cy="35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ve_graphic_tint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23433"/>
            <a:ext cx="12192001" cy="5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62" y="5924550"/>
            <a:ext cx="981204" cy="490602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7853" y="153987"/>
            <a:ext cx="31480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Reconciliation Exercise</a:t>
            </a:r>
            <a:endParaRPr lang="en-GB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430" y="2057400"/>
            <a:ext cx="57621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December 2018 – 31</a:t>
            </a:r>
            <a:r>
              <a:rPr lang="en-GB" baseline="30000" dirty="0" smtClean="0"/>
              <a:t>st</a:t>
            </a:r>
            <a:r>
              <a:rPr lang="en-GB" dirty="0" smtClean="0"/>
              <a:t> January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Receive a file containing all data we hold for your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Review and correct the data using Employer Self Service (ESS)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Confirm data is correct and return to </a:t>
            </a:r>
            <a:r>
              <a:rPr lang="en-GB" dirty="0" smtClean="0">
                <a:hlinkClick r:id="rId6"/>
              </a:rPr>
              <a:t>penemployers@Northamptonshire.gov.uk</a:t>
            </a:r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Valuation 2019 – Impact!</a:t>
            </a:r>
          </a:p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7527" y="1937657"/>
            <a:ext cx="4337737" cy="325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ve_graphic_tint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23433"/>
            <a:ext cx="12192001" cy="5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62" y="5924550"/>
            <a:ext cx="981204" cy="490602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7853" y="153987"/>
            <a:ext cx="31480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16280"/>
            <a:ext cx="10515600" cy="97440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End Summary- CPF</a:t>
            </a:r>
            <a:endParaRPr lang="en-GB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430" y="2057400"/>
            <a:ext cx="5762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188720" y="2164080"/>
            <a:ext cx="2758440" cy="2667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555 Leavers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16779" y="2164080"/>
            <a:ext cx="2758440" cy="2667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146 New Starters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44838" y="2164080"/>
            <a:ext cx="2758440" cy="2667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121 New Employments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8720" y="5090160"/>
            <a:ext cx="9814558" cy="685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We will write to you to advise you of your individual numbers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ve_graphic_tint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4883"/>
            <a:ext cx="12192001" cy="5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62" y="6076950"/>
            <a:ext cx="981204" cy="49060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6774180" cy="4351338"/>
          </a:xfrm>
        </p:spPr>
        <p:txBody>
          <a:bodyPr/>
          <a:lstStyle/>
          <a:p>
            <a:r>
              <a:rPr lang="en-GB" dirty="0" smtClean="0"/>
              <a:t>The data we hold for each member of the scheme is critical to determine the results of the valuation.</a:t>
            </a:r>
          </a:p>
          <a:p>
            <a:endParaRPr lang="en-GB" dirty="0"/>
          </a:p>
          <a:p>
            <a:r>
              <a:rPr lang="en-GB" dirty="0" smtClean="0"/>
              <a:t>Incorrect data can have an impact on the following:</a:t>
            </a:r>
          </a:p>
          <a:p>
            <a:pPr lvl="1"/>
            <a:r>
              <a:rPr lang="en-GB" dirty="0" smtClean="0"/>
              <a:t>members pension benefits,</a:t>
            </a:r>
          </a:p>
          <a:p>
            <a:pPr lvl="1"/>
            <a:r>
              <a:rPr lang="en-GB" dirty="0" smtClean="0"/>
              <a:t>your employer rates </a:t>
            </a:r>
          </a:p>
          <a:p>
            <a:pPr lvl="1"/>
            <a:r>
              <a:rPr lang="en-GB" dirty="0" smtClean="0"/>
              <a:t>the funding level of the scheme as a whole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6179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the data received so important?</a:t>
            </a:r>
            <a:endParaRPr lang="en-GB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1609" y="2133811"/>
            <a:ext cx="4646657" cy="32042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1284" y="151746"/>
            <a:ext cx="3151905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ve_graphic_tint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52167"/>
            <a:ext cx="12192001" cy="5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62" y="5924550"/>
            <a:ext cx="981204" cy="490602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7853" y="146949"/>
            <a:ext cx="31480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Data items</a:t>
            </a:r>
            <a:endParaRPr lang="en-GB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690688"/>
            <a:ext cx="6019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Final Pensionable Pay 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Cumulative Pensionable Pay (CPP)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Assumed Pensionable Pay (APP)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Membership Details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Employee Contributions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Employer Contributions </a:t>
            </a:r>
          </a:p>
          <a:p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00" y="1690687"/>
            <a:ext cx="4572001" cy="382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ve_graphic_tint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23433"/>
            <a:ext cx="12192001" cy="5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62" y="5924550"/>
            <a:ext cx="981204" cy="490602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7853" y="146949"/>
            <a:ext cx="31480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/>
          </p:cNvSpPr>
          <p:nvPr/>
        </p:nvSpPr>
        <p:spPr>
          <a:xfrm>
            <a:off x="1443789" y="2135878"/>
            <a:ext cx="10154653" cy="3741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altLang="en-US" sz="2000" dirty="0" smtClean="0">
                <a:latin typeface="Arial" charset="0"/>
              </a:rPr>
              <a:t>Active member example – figures and calculations are for illustrative purposes only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altLang="en-US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altLang="en-US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altLang="en-US" sz="2000" dirty="0"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763832"/>
              </p:ext>
            </p:extLst>
          </p:nvPr>
        </p:nvGraphicFramePr>
        <p:xfrm>
          <a:off x="2486525" y="2646947"/>
          <a:ext cx="7858145" cy="2293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29"/>
                <a:gridCol w="1571629"/>
                <a:gridCol w="1571629"/>
                <a:gridCol w="1571629"/>
                <a:gridCol w="1571629"/>
              </a:tblGrid>
              <a:tr h="835743">
                <a:tc>
                  <a:txBody>
                    <a:bodyPr/>
                    <a:lstStyle/>
                    <a:p>
                      <a:r>
                        <a:rPr lang="en-GB" dirty="0" smtClean="0"/>
                        <a:t>Sex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Start 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FTE Salary £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Liability £</a:t>
                      </a:r>
                      <a:endParaRPr lang="en-GB" dirty="0"/>
                    </a:p>
                  </a:txBody>
                  <a:tcPr/>
                </a:tc>
              </a:tr>
              <a:tr h="622090">
                <a:tc>
                  <a:txBody>
                    <a:bodyPr/>
                    <a:lstStyle/>
                    <a:p>
                      <a:r>
                        <a:rPr lang="en-GB" dirty="0" smtClean="0"/>
                        <a:t>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01/01/1954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01/01/1998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10,5</a:t>
                      </a:r>
                      <a:r>
                        <a:rPr lang="en-GB" dirty="0" smtClean="0"/>
                        <a:t>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50,667</a:t>
                      </a:r>
                      <a:endParaRPr lang="en-GB" dirty="0"/>
                    </a:p>
                  </a:txBody>
                  <a:tcPr/>
                </a:tc>
              </a:tr>
              <a:tr h="835743">
                <a:tc>
                  <a:txBody>
                    <a:bodyPr/>
                    <a:lstStyle/>
                    <a:p>
                      <a:r>
                        <a:rPr lang="en-GB" dirty="0" smtClean="0"/>
                        <a:t>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01/01/1954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01/01/1998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15,0</a:t>
                      </a:r>
                      <a:r>
                        <a:rPr lang="en-GB" dirty="0" smtClean="0"/>
                        <a:t>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76,000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urved Right Arrow 9"/>
          <p:cNvSpPr/>
          <p:nvPr/>
        </p:nvSpPr>
        <p:spPr>
          <a:xfrm>
            <a:off x="6743701" y="3716338"/>
            <a:ext cx="360363" cy="5762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888164" y="4797425"/>
            <a:ext cx="3311525" cy="1295400"/>
          </a:xfrm>
          <a:prstGeom prst="wedgeRoundRectCallout">
            <a:avLst>
              <a:gd name="adj1" fmla="val 21337"/>
              <a:gd name="adj2" fmla="val -756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/>
              <a:t>+ 50% increase in liability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3612" y="689328"/>
            <a:ext cx="11162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Incorrect Data – Pensionable Pay</a:t>
            </a:r>
            <a:endParaRPr lang="en-GB" sz="4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ve_graphic_tint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23433"/>
            <a:ext cx="12192001" cy="5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62" y="5924550"/>
            <a:ext cx="981204" cy="490602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7853" y="146949"/>
            <a:ext cx="31480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Incorrect Data – Membership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5"/>
          <p:cNvSpPr txBox="1">
            <a:spLocks/>
          </p:cNvSpPr>
          <p:nvPr/>
        </p:nvSpPr>
        <p:spPr>
          <a:xfrm>
            <a:off x="2043023" y="1690688"/>
            <a:ext cx="8229600" cy="427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altLang="en-US" sz="2000" dirty="0" smtClean="0">
                <a:latin typeface="Arial" charset="0"/>
              </a:rPr>
              <a:t>Active member example – figures and calculations are for illustrative purposes only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altLang="en-US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altLang="en-US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altLang="en-US" sz="2000" dirty="0" err="1" smtClean="0">
                <a:latin typeface="Arial" charset="0"/>
              </a:rPr>
              <a:t>Xxccxccxccc</a:t>
            </a:r>
            <a:r>
              <a:rPr lang="en-GB" altLang="en-US" sz="2000" dirty="0" smtClean="0">
                <a:latin typeface="Arial" charset="0"/>
              </a:rPr>
              <a:t>     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90295"/>
              </p:ext>
            </p:extLst>
          </p:nvPr>
        </p:nvGraphicFramePr>
        <p:xfrm>
          <a:off x="2125573" y="2798763"/>
          <a:ext cx="8352928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813396">
                <a:tc>
                  <a:txBody>
                    <a:bodyPr/>
                    <a:lstStyle/>
                    <a:p>
                      <a:r>
                        <a:rPr lang="en-GB" dirty="0" smtClean="0"/>
                        <a:t>Sex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Start 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Liability £</a:t>
                      </a:r>
                      <a:endParaRPr lang="en-GB" dirty="0"/>
                    </a:p>
                  </a:txBody>
                  <a:tcPr/>
                </a:tc>
              </a:tr>
              <a:tr h="605456">
                <a:tc>
                  <a:txBody>
                    <a:bodyPr/>
                    <a:lstStyle/>
                    <a:p>
                      <a:r>
                        <a:rPr lang="en-GB" dirty="0" smtClean="0"/>
                        <a:t>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01/01/1954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01/01/19</a:t>
                      </a:r>
                      <a:r>
                        <a:rPr lang="en-GB" b="1" dirty="0" smtClean="0"/>
                        <a:t>98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33,800</a:t>
                      </a:r>
                      <a:endParaRPr lang="en-GB" dirty="0"/>
                    </a:p>
                  </a:txBody>
                  <a:tcPr/>
                </a:tc>
              </a:tr>
              <a:tr h="813396">
                <a:tc>
                  <a:txBody>
                    <a:bodyPr/>
                    <a:lstStyle/>
                    <a:p>
                      <a:r>
                        <a:rPr lang="en-GB" dirty="0" smtClean="0"/>
                        <a:t>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01/01/1954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01/01/19</a:t>
                      </a:r>
                      <a:r>
                        <a:rPr lang="en-GB" b="1" dirty="0" smtClean="0"/>
                        <a:t>89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76,000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ounded Rectangular Callout 13"/>
          <p:cNvSpPr/>
          <p:nvPr/>
        </p:nvSpPr>
        <p:spPr>
          <a:xfrm>
            <a:off x="6518186" y="4959351"/>
            <a:ext cx="3311525" cy="1296987"/>
          </a:xfrm>
          <a:prstGeom prst="wedgeRoundRectCallout">
            <a:avLst>
              <a:gd name="adj1" fmla="val 21337"/>
              <a:gd name="adj2" fmla="val -756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/>
              <a:t>+ 125% increase in liability</a:t>
            </a:r>
          </a:p>
        </p:txBody>
      </p:sp>
      <p:sp>
        <p:nvSpPr>
          <p:cNvPr id="15" name="Curved Left Arrow 14"/>
          <p:cNvSpPr/>
          <p:nvPr/>
        </p:nvSpPr>
        <p:spPr>
          <a:xfrm>
            <a:off x="7526248" y="3806826"/>
            <a:ext cx="360363" cy="6492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ve_graphic_tint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23433"/>
            <a:ext cx="12192001" cy="5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62" y="5924550"/>
            <a:ext cx="981204" cy="490602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7853" y="86519"/>
            <a:ext cx="31480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affected by the data?</a:t>
            </a:r>
            <a:endParaRPr lang="en-GB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2146300" y="1809750"/>
          <a:ext cx="80549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110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926</Words>
  <Application>Microsoft Office PowerPoint</Application>
  <PresentationFormat>Widescreen</PresentationFormat>
  <Paragraphs>174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Reviewing your existing Data</vt:lpstr>
      <vt:lpstr>What will we cover in this workshop?</vt:lpstr>
      <vt:lpstr>Data Reconciliation Exercise</vt:lpstr>
      <vt:lpstr>Year End Summary- CPF</vt:lpstr>
      <vt:lpstr>Why is the data received so important?</vt:lpstr>
      <vt:lpstr>Key Data items</vt:lpstr>
      <vt:lpstr>PowerPoint Presentation</vt:lpstr>
      <vt:lpstr>Impact of Incorrect Data – Membership</vt:lpstr>
      <vt:lpstr>Who is affected by the data?</vt:lpstr>
      <vt:lpstr>How the Fund is affected</vt:lpstr>
      <vt:lpstr>How the Employer is affected</vt:lpstr>
      <vt:lpstr>How the member is affected</vt:lpstr>
      <vt:lpstr>Data reconciliation in the future</vt:lpstr>
      <vt:lpstr>What can you do to help keep your data ‘clean’?</vt:lpstr>
      <vt:lpstr>For more information</vt:lpstr>
      <vt:lpstr>Questions?</vt:lpstr>
    </vt:vector>
  </TitlesOfParts>
  <Company>Northants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LGSS Pensions Administration Review</dc:title>
  <dc:creator>RSultana</dc:creator>
  <cp:lastModifiedBy>lhogan</cp:lastModifiedBy>
  <cp:revision>89</cp:revision>
  <dcterms:created xsi:type="dcterms:W3CDTF">2017-11-14T14:16:01Z</dcterms:created>
  <dcterms:modified xsi:type="dcterms:W3CDTF">2018-11-15T15:58:49Z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