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49" r:id="rId3"/>
    <p:sldId id="428" r:id="rId4"/>
    <p:sldId id="429" r:id="rId5"/>
    <p:sldId id="430" r:id="rId6"/>
    <p:sldId id="444" r:id="rId7"/>
    <p:sldId id="476" r:id="rId8"/>
    <p:sldId id="478" r:id="rId9"/>
    <p:sldId id="450" r:id="rId10"/>
    <p:sldId id="451" r:id="rId11"/>
    <p:sldId id="360" r:id="rId12"/>
    <p:sldId id="403" r:id="rId13"/>
    <p:sldId id="363" r:id="rId14"/>
    <p:sldId id="480" r:id="rId15"/>
    <p:sldId id="479" r:id="rId16"/>
    <p:sldId id="434" r:id="rId17"/>
    <p:sldId id="447" r:id="rId18"/>
    <p:sldId id="439" r:id="rId19"/>
    <p:sldId id="484" r:id="rId20"/>
    <p:sldId id="487" r:id="rId21"/>
    <p:sldId id="488" r:id="rId22"/>
    <p:sldId id="473" r:id="rId23"/>
    <p:sldId id="454" r:id="rId24"/>
    <p:sldId id="440" r:id="rId25"/>
    <p:sldId id="441" r:id="rId26"/>
    <p:sldId id="490" r:id="rId27"/>
    <p:sldId id="509" r:id="rId28"/>
    <p:sldId id="505" r:id="rId29"/>
    <p:sldId id="506" r:id="rId30"/>
    <p:sldId id="507" r:id="rId31"/>
    <p:sldId id="508" r:id="rId32"/>
    <p:sldId id="459" r:id="rId33"/>
    <p:sldId id="500" r:id="rId34"/>
    <p:sldId id="501" r:id="rId35"/>
    <p:sldId id="502" r:id="rId36"/>
    <p:sldId id="503" r:id="rId3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A00"/>
    <a:srgbClr val="6EC040"/>
    <a:srgbClr val="080808"/>
    <a:srgbClr val="E8F1F6"/>
    <a:srgbClr val="CEE1EC"/>
    <a:srgbClr val="FF6600"/>
    <a:srgbClr val="646464"/>
    <a:srgbClr val="F2016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9" autoAdjust="0"/>
  </p:normalViewPr>
  <p:slideViewPr>
    <p:cSldViewPr>
      <p:cViewPr varScale="1">
        <p:scale>
          <a:sx n="71" d="100"/>
          <a:sy n="71" d="100"/>
        </p:scale>
        <p:origin x="-1350" y="-90"/>
      </p:cViewPr>
      <p:guideLst>
        <p:guide orient="horz"/>
        <p:guide orient="horz" pos="1848"/>
        <p:guide orient="horz" pos="799"/>
        <p:guide orient="horz" pos="3082"/>
        <p:guide pos="3907"/>
        <p:guide pos="2024"/>
        <p:guide pos="1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9" rIns="95517" bIns="47759" numCol="1" anchor="t" anchorCtr="0" compatLnSpc="1">
            <a:prstTxWarp prst="textNoShape">
              <a:avLst/>
            </a:prstTxWarp>
          </a:bodyPr>
          <a:lstStyle>
            <a:lvl1pPr defTabSz="95466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9" rIns="95517" bIns="47759" numCol="1" anchor="t" anchorCtr="0" compatLnSpc="1">
            <a:prstTxWarp prst="textNoShape">
              <a:avLst/>
            </a:prstTxWarp>
          </a:bodyPr>
          <a:lstStyle>
            <a:lvl1pPr algn="r" defTabSz="95466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9" rIns="95517" bIns="47759" numCol="1" anchor="b" anchorCtr="0" compatLnSpc="1">
            <a:prstTxWarp prst="textNoShape">
              <a:avLst/>
            </a:prstTxWarp>
          </a:bodyPr>
          <a:lstStyle>
            <a:lvl1pPr defTabSz="95466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9" rIns="95517" bIns="47759" numCol="1" anchor="b" anchorCtr="0" compatLnSpc="1">
            <a:prstTxWarp prst="textNoShape">
              <a:avLst/>
            </a:prstTxWarp>
          </a:bodyPr>
          <a:lstStyle>
            <a:lvl1pPr algn="r" defTabSz="954661">
              <a:defRPr sz="1000">
                <a:solidFill>
                  <a:srgbClr val="646464"/>
                </a:solidFill>
                <a:latin typeface="Arial" charset="0"/>
              </a:defRPr>
            </a:lvl1pPr>
          </a:lstStyle>
          <a:p>
            <a:pPr>
              <a:defRPr/>
            </a:pPr>
            <a:fld id="{D229D50B-80E2-4178-8F91-5BE99E7382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1725" y="5033963"/>
            <a:ext cx="499268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2" rIns="97045" bIns="48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7950" y="9417050"/>
            <a:ext cx="1495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5" tIns="48522" rIns="97045" bIns="48522" numCol="1" anchor="b" anchorCtr="0" compatLnSpc="1">
            <a:prstTxWarp prst="textNoShape">
              <a:avLst/>
            </a:prstTxWarp>
          </a:bodyPr>
          <a:lstStyle>
            <a:lvl1pPr algn="r" defTabSz="970338" eaLnBrk="0" hangingPunct="0">
              <a:defRPr sz="1000">
                <a:solidFill>
                  <a:srgbClr val="646464"/>
                </a:solidFill>
                <a:latin typeface="Arial MT" pitchFamily="34" charset="0"/>
              </a:defRPr>
            </a:lvl1pPr>
          </a:lstStyle>
          <a:p>
            <a:pPr>
              <a:defRPr/>
            </a:pPr>
            <a:fld id="{03645FAA-C545-4063-8DE4-2AA43D2264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169988" y="5283200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1169988" y="5622925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169988" y="5961063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169988" y="6300788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169988" y="6640513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169988" y="6980238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169988" y="7319963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169988" y="7658100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169988" y="7997825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169988" y="8335963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1169988" y="8677275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169988" y="9017000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169988" y="9355138"/>
            <a:ext cx="4945062" cy="0"/>
          </a:xfrm>
          <a:prstGeom prst="line">
            <a:avLst/>
          </a:prstGeom>
          <a:noFill/>
          <a:ln w="9525">
            <a:solidFill>
              <a:srgbClr val="ABABAB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292" tIns="45147" rIns="90292" bIns="45147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995363" y="4743450"/>
            <a:ext cx="7715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719" tIns="48860" rIns="97719" bIns="48860">
            <a:spAutoFit/>
          </a:bodyPr>
          <a:lstStyle/>
          <a:p>
            <a:pPr algn="ctr" defTabSz="810445" eaLnBrk="0" hangingPunct="0">
              <a:defRPr/>
            </a:pPr>
            <a:r>
              <a:rPr lang="en-GB" sz="1300" b="1" dirty="0">
                <a:solidFill>
                  <a:srgbClr val="3FA6CC"/>
                </a:solidFill>
                <a:latin typeface="Arial MT" pitchFamily="34" charset="0"/>
              </a:rPr>
              <a:t>NOTES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64646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64646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64646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64646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64646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18B9AE1A-1596-4FD2-98DF-0B23099CDE20}" type="slidenum">
              <a:rPr lang="en-GB" smtClean="0">
                <a:latin typeface="Arial MT"/>
              </a:rPr>
              <a:pPr defTabSz="968375"/>
              <a:t>1</a:t>
            </a:fld>
            <a:endParaRPr lang="en-GB" smtClean="0">
              <a:latin typeface="Arial MT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963"/>
            <a:fld id="{EDCE6F7E-A21C-440F-ACF3-76BDB4B7C872}" type="slidenum">
              <a:rPr lang="en-GB" smtClean="0">
                <a:latin typeface="Arial MT"/>
              </a:rPr>
              <a:pPr defTabSz="969963"/>
              <a:t>23</a:t>
            </a:fld>
            <a:endParaRPr lang="en-GB" smtClean="0">
              <a:latin typeface="Arial MT"/>
            </a:endParaRPr>
          </a:p>
        </p:txBody>
      </p:sp>
      <p:sp>
        <p:nvSpPr>
          <p:cNvPr id="53251" name="Notes Placeholder 4"/>
          <p:cNvSpPr>
            <a:spLocks noGrp="1"/>
          </p:cNvSpPr>
          <p:nvPr/>
        </p:nvSpPr>
        <p:spPr bwMode="auto">
          <a:xfrm>
            <a:off x="1101725" y="5033963"/>
            <a:ext cx="499268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45" tIns="48522" rIns="97045" bIns="48522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646464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DEBC601-6FD3-4175-8928-6DC873677B1B}" type="slidenum">
              <a:rPr lang="en-GB" smtClean="0">
                <a:latin typeface="Arial MT"/>
              </a:rPr>
              <a:pPr defTabSz="966788"/>
              <a:t>24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9389F52C-C882-41E5-A235-41D758B3C0A3}" type="slidenum">
              <a:rPr lang="en-GB" smtClean="0">
                <a:latin typeface="Arial MT"/>
              </a:rPr>
              <a:pPr defTabSz="968375"/>
              <a:t>25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DAF205F4-D5FE-4321-8D63-D967BD4C7AB5}" type="slidenum">
              <a:rPr lang="en-GB" smtClean="0">
                <a:latin typeface="Arial MT"/>
              </a:rPr>
              <a:pPr defTabSz="968375"/>
              <a:t>28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963"/>
            <a:fld id="{118DC23B-F3D9-4496-8222-966047AADBF9}" type="slidenum">
              <a:rPr lang="en-GB" smtClean="0">
                <a:latin typeface="Arial MT"/>
              </a:rPr>
              <a:pPr defTabSz="969963"/>
              <a:t>30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EC8ED4A-9DF1-442F-9709-ED270F774BD4}" type="slidenum">
              <a:rPr lang="en-GB" smtClean="0">
                <a:latin typeface="Arial MT"/>
              </a:rPr>
              <a:pPr defTabSz="966788"/>
              <a:t>36</a:t>
            </a:fld>
            <a:endParaRPr lang="en-GB" smtClean="0">
              <a:latin typeface="Arial MT"/>
            </a:endParaRPr>
          </a:p>
        </p:txBody>
      </p:sp>
      <p:sp>
        <p:nvSpPr>
          <p:cNvPr id="71683" name="Notes Placeholder 4"/>
          <p:cNvSpPr>
            <a:spLocks noGrp="1"/>
          </p:cNvSpPr>
          <p:nvPr/>
        </p:nvSpPr>
        <p:spPr bwMode="auto">
          <a:xfrm>
            <a:off x="1101725" y="5033963"/>
            <a:ext cx="499268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45" tIns="48522" rIns="97045" bIns="48522"/>
          <a:lstStyle/>
          <a:p>
            <a:pPr>
              <a:spcBef>
                <a:spcPct val="30000"/>
              </a:spcBef>
            </a:pPr>
            <a:endParaRPr lang="en-US" sz="1200">
              <a:solidFill>
                <a:srgbClr val="646464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963"/>
            <a:fld id="{369EABD0-861E-421E-B867-5A62942D7B75}" type="slidenum">
              <a:rPr lang="en-GB" smtClean="0">
                <a:latin typeface="Arial MT"/>
              </a:rPr>
              <a:pPr defTabSz="969963"/>
              <a:t>2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3CFE0683-2A37-4E9B-A61C-C561D13A8249}" type="slidenum">
              <a:rPr lang="en-GB" smtClean="0">
                <a:latin typeface="Arial MT"/>
              </a:rPr>
              <a:pPr defTabSz="968375"/>
              <a:t>4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AD0F214A-3514-465C-AFDE-1A699807F417}" type="slidenum">
              <a:rPr lang="en-GB" smtClean="0">
                <a:latin typeface="Arial MT"/>
              </a:rPr>
              <a:pPr defTabSz="968375"/>
              <a:t>6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963"/>
            <a:fld id="{C631DB70-5DD9-4B3B-BA2A-F120BDABEE9F}" type="slidenum">
              <a:rPr lang="en-GB" smtClean="0">
                <a:latin typeface="Arial MT"/>
              </a:rPr>
              <a:pPr defTabSz="969963"/>
              <a:t>10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963"/>
            <a:fld id="{3002EC74-CC9C-4639-B60C-D825EE9CD14F}" type="slidenum">
              <a:rPr lang="en-GB" smtClean="0">
                <a:latin typeface="Arial MT"/>
              </a:rPr>
              <a:pPr defTabSz="969963"/>
              <a:t>13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B84FFF90-E9EE-4F5B-AFCA-594CF9B725C7}" type="slidenum">
              <a:rPr lang="en-GB" smtClean="0">
                <a:latin typeface="Arial MT"/>
              </a:rPr>
              <a:pPr defTabSz="968375"/>
              <a:t>16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375"/>
            <a:fld id="{2CD38C79-A8B2-4B2E-A1F1-F3DBE3EEEE9C}" type="slidenum">
              <a:rPr lang="en-GB" smtClean="0">
                <a:latin typeface="Arial MT"/>
              </a:rPr>
              <a:pPr defTabSz="968375"/>
              <a:t>17</a:t>
            </a:fld>
            <a:endParaRPr lang="en-GB" smtClean="0">
              <a:latin typeface="Arial M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963"/>
            <a:fld id="{5266CB61-4340-41E5-8345-1132CB13BC0B}" type="slidenum">
              <a:rPr lang="en-GB" smtClean="0">
                <a:latin typeface="Arial MT"/>
              </a:rPr>
              <a:pPr defTabSz="969963"/>
              <a:t>22</a:t>
            </a:fld>
            <a:endParaRPr lang="en-GB" smtClean="0">
              <a:latin typeface="Arial MT"/>
            </a:endParaRPr>
          </a:p>
        </p:txBody>
      </p:sp>
      <p:sp>
        <p:nvSpPr>
          <p:cNvPr id="51203" name="Notes Placeholder 4"/>
          <p:cNvSpPr>
            <a:spLocks noGrp="1"/>
          </p:cNvSpPr>
          <p:nvPr/>
        </p:nvSpPr>
        <p:spPr bwMode="auto">
          <a:xfrm>
            <a:off x="1101725" y="5033963"/>
            <a:ext cx="499268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45" tIns="48522" rIns="97045" bIns="48522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646464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SpiritofIndependenc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26075" y="293688"/>
            <a:ext cx="3467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57675" y="6308725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000" dirty="0">
                <a:solidFill>
                  <a:srgbClr val="646464"/>
                </a:solidFill>
                <a:latin typeface="Arial MT" pitchFamily="34" charset="0"/>
              </a:rPr>
              <a:t>Hymans Robertson LLP and Hymans Robertson Financial Services LLP are authorised and regulated by the Financial Services Authority</a:t>
            </a:r>
          </a:p>
          <a:p>
            <a:pPr eaLnBrk="0" hangingPunct="0">
              <a:defRPr/>
            </a:pPr>
            <a:endParaRPr lang="en-GB" sz="1000" dirty="0">
              <a:solidFill>
                <a:srgbClr val="646464"/>
              </a:solidFill>
              <a:latin typeface="Arial MT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52738"/>
            <a:ext cx="1979613" cy="431800"/>
          </a:xfrm>
          <a:prstGeom prst="rect">
            <a:avLst/>
          </a:prstGeom>
          <a:solidFill>
            <a:srgbClr val="7D7D7D"/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79613" y="2852738"/>
            <a:ext cx="7164387" cy="431800"/>
          </a:xfrm>
          <a:prstGeom prst="rect">
            <a:avLst/>
          </a:prstGeom>
          <a:solidFill>
            <a:srgbClr val="6EC040"/>
          </a:solidFill>
          <a:ln>
            <a:solidFill>
              <a:srgbClr val="6EC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8" name="Picture 34" descr="arrow device CMYK BLU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92263" y="2609850"/>
            <a:ext cx="631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1412875"/>
            <a:ext cx="5973763" cy="10795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663" y="3962400"/>
            <a:ext cx="4122737" cy="17526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23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1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52738"/>
            <a:ext cx="1979613" cy="431800"/>
          </a:xfrm>
          <a:prstGeom prst="rect">
            <a:avLst/>
          </a:prstGeom>
          <a:solidFill>
            <a:srgbClr val="7D7D7D"/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979613" y="2852738"/>
            <a:ext cx="7164387" cy="431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32" descr="SpiritofIndependenc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26075" y="293688"/>
            <a:ext cx="3467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arrow device CMYK GREE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2609850"/>
            <a:ext cx="6286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3861048"/>
            <a:ext cx="5470525" cy="1295524"/>
          </a:xfr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52738"/>
            <a:ext cx="1979613" cy="431800"/>
          </a:xfrm>
          <a:prstGeom prst="rect">
            <a:avLst/>
          </a:prstGeom>
          <a:solidFill>
            <a:srgbClr val="7D7D7D"/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979613" y="2852738"/>
            <a:ext cx="7164387" cy="431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32" descr="arrow device CMYK GREE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2609850"/>
            <a:ext cx="6286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SpiritofIndependence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26075" y="293688"/>
            <a:ext cx="3467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3861048"/>
            <a:ext cx="5470525" cy="1295524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52738"/>
            <a:ext cx="1979613" cy="431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979613" y="2852738"/>
            <a:ext cx="7164387" cy="431800"/>
          </a:xfrm>
          <a:prstGeom prst="rect">
            <a:avLst/>
          </a:prstGeom>
          <a:solidFill>
            <a:srgbClr val="F06A00"/>
          </a:solidFill>
          <a:ln>
            <a:solidFill>
              <a:srgbClr val="F06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32" descr="arrow device CMYK ORANG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2614613"/>
            <a:ext cx="627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SpiritofIndependence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26075" y="293688"/>
            <a:ext cx="3467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3861048"/>
            <a:ext cx="5470525" cy="1295524"/>
          </a:xfrm>
        </p:spPr>
        <p:txBody>
          <a:bodyPr/>
          <a:lstStyle>
            <a:lvl1pPr>
              <a:defRPr sz="3200" baseline="0">
                <a:solidFill>
                  <a:srgbClr val="F06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52738"/>
            <a:ext cx="1979613" cy="431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979613" y="2852738"/>
            <a:ext cx="7164387" cy="431800"/>
          </a:xfrm>
          <a:prstGeom prst="rect">
            <a:avLst/>
          </a:prstGeom>
          <a:solidFill>
            <a:srgbClr val="F2016C"/>
          </a:solidFill>
          <a:ln>
            <a:solidFill>
              <a:srgbClr val="F20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32" descr="arrow device CMYK PIN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14613"/>
            <a:ext cx="622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SpiritofIndependence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26075" y="293688"/>
            <a:ext cx="3467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3861048"/>
            <a:ext cx="5470525" cy="1295524"/>
          </a:xfrm>
        </p:spPr>
        <p:txBody>
          <a:bodyPr/>
          <a:lstStyle>
            <a:lvl1pPr>
              <a:defRPr sz="3200" baseline="0">
                <a:solidFill>
                  <a:srgbClr val="F20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52738"/>
            <a:ext cx="1979613" cy="431800"/>
          </a:xfrm>
          <a:prstGeom prst="rect">
            <a:avLst/>
          </a:prstGeom>
          <a:solidFill>
            <a:srgbClr val="7D7D7D"/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979613" y="2852738"/>
            <a:ext cx="7164387" cy="431800"/>
          </a:xfrm>
          <a:prstGeom prst="rect">
            <a:avLst/>
          </a:prstGeom>
          <a:solidFill>
            <a:srgbClr val="6EC040"/>
          </a:solidFill>
          <a:ln>
            <a:solidFill>
              <a:srgbClr val="6EC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32" descr="SpiritofIndependenc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26075" y="293688"/>
            <a:ext cx="3467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067175" y="4797425"/>
            <a:ext cx="26447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/>
              <a:t>Any questions?</a:t>
            </a:r>
          </a:p>
        </p:txBody>
      </p:sp>
      <p:pic>
        <p:nvPicPr>
          <p:cNvPr id="7" name="Picture 34" descr="arrow device CMYK BLU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92263" y="2609850"/>
            <a:ext cx="631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3861048"/>
            <a:ext cx="5470525" cy="1295524"/>
          </a:xfrm>
        </p:spPr>
        <p:txBody>
          <a:bodyPr/>
          <a:lstStyle>
            <a:lvl1pPr>
              <a:defRPr sz="3200" baseline="0">
                <a:solidFill>
                  <a:srgbClr val="6EC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11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274638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1600200"/>
            <a:ext cx="82296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Rectangle 7"/>
          <p:cNvSpPr/>
          <p:nvPr/>
        </p:nvSpPr>
        <p:spPr>
          <a:xfrm>
            <a:off x="8388350" y="6615113"/>
            <a:ext cx="755650" cy="144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6610350"/>
            <a:ext cx="8477250" cy="147638"/>
          </a:xfrm>
          <a:prstGeom prst="rect">
            <a:avLst/>
          </a:prstGeom>
          <a:solidFill>
            <a:srgbClr val="6EC040"/>
          </a:solidFill>
          <a:ln>
            <a:solidFill>
              <a:srgbClr val="6EC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30" name="Picture 10" descr="SpiritofIndependence_rgb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92950" y="144463"/>
            <a:ext cx="1871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7"/>
          <p:cNvSpPr>
            <a:spLocks noChangeArrowheads="1"/>
          </p:cNvSpPr>
          <p:nvPr/>
        </p:nvSpPr>
        <p:spPr bwMode="gray">
          <a:xfrm>
            <a:off x="-381000" y="12700"/>
            <a:ext cx="338137" cy="431800"/>
          </a:xfrm>
          <a:prstGeom prst="rect">
            <a:avLst/>
          </a:prstGeom>
          <a:solidFill>
            <a:srgbClr val="3FA6CC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63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166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204</a:t>
            </a: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gray">
          <a:xfrm>
            <a:off x="-381000" y="444500"/>
            <a:ext cx="338137" cy="431800"/>
          </a:xfrm>
          <a:prstGeom prst="rect">
            <a:avLst/>
          </a:prstGeom>
          <a:solidFill>
            <a:srgbClr val="6CBCD8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108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188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216</a:t>
            </a:r>
          </a:p>
        </p:txBody>
      </p:sp>
      <p:sp>
        <p:nvSpPr>
          <p:cNvPr id="13" name="Rectangle 72"/>
          <p:cNvSpPr>
            <a:spLocks noChangeArrowheads="1"/>
          </p:cNvSpPr>
          <p:nvPr/>
        </p:nvSpPr>
        <p:spPr bwMode="gray">
          <a:xfrm>
            <a:off x="-381000" y="876300"/>
            <a:ext cx="338137" cy="431800"/>
          </a:xfrm>
          <a:prstGeom prst="rect">
            <a:avLst/>
          </a:prstGeom>
          <a:solidFill>
            <a:srgbClr val="9BD2E5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155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210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229</a:t>
            </a: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gray">
          <a:xfrm>
            <a:off x="-381000" y="1308100"/>
            <a:ext cx="338137" cy="431800"/>
          </a:xfrm>
          <a:prstGeom prst="rect">
            <a:avLst/>
          </a:prstGeom>
          <a:solidFill>
            <a:srgbClr val="D2EAF2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210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234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242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gray">
          <a:xfrm>
            <a:off x="-381000" y="1739900"/>
            <a:ext cx="338137" cy="431800"/>
          </a:xfrm>
          <a:prstGeom prst="rect">
            <a:avLst/>
          </a:prstGeom>
          <a:solidFill>
            <a:srgbClr val="F06A00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240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106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gray">
          <a:xfrm>
            <a:off x="-381000" y="2593975"/>
            <a:ext cx="338137" cy="431800"/>
          </a:xfrm>
          <a:prstGeom prst="rect">
            <a:avLst/>
          </a:prstGeom>
          <a:solidFill>
            <a:srgbClr val="F7B77D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247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183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125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gray">
          <a:xfrm>
            <a:off x="-381000" y="2166938"/>
            <a:ext cx="338137" cy="431800"/>
          </a:xfrm>
          <a:prstGeom prst="rect">
            <a:avLst/>
          </a:prstGeom>
          <a:solidFill>
            <a:srgbClr val="F39844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243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152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68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gray">
          <a:xfrm>
            <a:off x="-381000" y="3021013"/>
            <a:ext cx="338137" cy="431800"/>
          </a:xfrm>
          <a:prstGeom prst="rect">
            <a:avLst/>
          </a:prstGeom>
          <a:solidFill>
            <a:srgbClr val="FADABC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250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218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188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gray">
          <a:xfrm>
            <a:off x="-381000" y="3452813"/>
            <a:ext cx="338137" cy="431800"/>
          </a:xfrm>
          <a:prstGeom prst="rect">
            <a:avLst/>
          </a:prstGeom>
          <a:solidFill>
            <a:srgbClr val="6EC040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110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192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gray">
          <a:xfrm>
            <a:off x="-381000" y="3873500"/>
            <a:ext cx="338137" cy="431800"/>
          </a:xfrm>
          <a:prstGeom prst="rect">
            <a:avLst/>
          </a:prstGeom>
          <a:solidFill>
            <a:srgbClr val="97D276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151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210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118</a:t>
            </a: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gray">
          <a:xfrm>
            <a:off x="-381000" y="4297363"/>
            <a:ext cx="338137" cy="431800"/>
          </a:xfrm>
          <a:prstGeom prst="rect">
            <a:avLst/>
          </a:prstGeom>
          <a:solidFill>
            <a:srgbClr val="B7E0A0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183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224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160</a:t>
            </a:r>
          </a:p>
        </p:txBody>
      </p:sp>
      <p:sp>
        <p:nvSpPr>
          <p:cNvPr id="22" name="Rectangle 78"/>
          <p:cNvSpPr>
            <a:spLocks noChangeArrowheads="1"/>
          </p:cNvSpPr>
          <p:nvPr/>
        </p:nvSpPr>
        <p:spPr bwMode="gray">
          <a:xfrm>
            <a:off x="-381000" y="4730750"/>
            <a:ext cx="338137" cy="431800"/>
          </a:xfrm>
          <a:prstGeom prst="rect">
            <a:avLst/>
          </a:prstGeom>
          <a:solidFill>
            <a:srgbClr val="DAEFCF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218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239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207</a:t>
            </a:r>
          </a:p>
        </p:txBody>
      </p:sp>
      <p:sp>
        <p:nvSpPr>
          <p:cNvPr id="23" name="Rectangle 78"/>
          <p:cNvSpPr>
            <a:spLocks noChangeArrowheads="1"/>
          </p:cNvSpPr>
          <p:nvPr/>
        </p:nvSpPr>
        <p:spPr bwMode="gray">
          <a:xfrm>
            <a:off x="-381000" y="5157788"/>
            <a:ext cx="338137" cy="431800"/>
          </a:xfrm>
          <a:prstGeom prst="rect">
            <a:avLst/>
          </a:prstGeom>
          <a:solidFill>
            <a:srgbClr val="F2016C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242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gray">
          <a:xfrm>
            <a:off x="-381000" y="5589588"/>
            <a:ext cx="338137" cy="431800"/>
          </a:xfrm>
          <a:prstGeom prst="rect">
            <a:avLst/>
          </a:prstGeom>
          <a:solidFill>
            <a:srgbClr val="F73D96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247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61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150</a:t>
            </a:r>
          </a:p>
        </p:txBody>
      </p:sp>
      <p:sp>
        <p:nvSpPr>
          <p:cNvPr id="25" name="Rectangle 78"/>
          <p:cNvSpPr>
            <a:spLocks noChangeArrowheads="1"/>
          </p:cNvSpPr>
          <p:nvPr/>
        </p:nvSpPr>
        <p:spPr bwMode="gray">
          <a:xfrm>
            <a:off x="-381000" y="6021388"/>
            <a:ext cx="338137" cy="431800"/>
          </a:xfrm>
          <a:prstGeom prst="rect">
            <a:avLst/>
          </a:prstGeom>
          <a:solidFill>
            <a:srgbClr val="F97FB9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249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127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185</a:t>
            </a:r>
          </a:p>
        </p:txBody>
      </p:sp>
      <p:sp>
        <p:nvSpPr>
          <p:cNvPr id="26" name="Rectangle 78"/>
          <p:cNvSpPr>
            <a:spLocks noChangeArrowheads="1"/>
          </p:cNvSpPr>
          <p:nvPr/>
        </p:nvSpPr>
        <p:spPr bwMode="gray">
          <a:xfrm>
            <a:off x="-381000" y="6445250"/>
            <a:ext cx="338137" cy="431800"/>
          </a:xfrm>
          <a:prstGeom prst="rect">
            <a:avLst/>
          </a:prstGeom>
          <a:solidFill>
            <a:srgbClr val="FBBFDC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251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191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rgbClr val="4B4B4B"/>
                </a:solidFill>
              </a:rPr>
              <a:t>220</a:t>
            </a:r>
          </a:p>
        </p:txBody>
      </p:sp>
      <p:sp>
        <p:nvSpPr>
          <p:cNvPr id="27" name="Rectangle 78"/>
          <p:cNvSpPr>
            <a:spLocks noChangeArrowheads="1"/>
          </p:cNvSpPr>
          <p:nvPr/>
        </p:nvSpPr>
        <p:spPr bwMode="gray">
          <a:xfrm>
            <a:off x="-723900" y="5162550"/>
            <a:ext cx="336550" cy="431800"/>
          </a:xfrm>
          <a:prstGeom prst="rect">
            <a:avLst/>
          </a:prstGeom>
          <a:solidFill>
            <a:srgbClr val="4B4B4B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75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75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28" name="Rectangle 78"/>
          <p:cNvSpPr>
            <a:spLocks noChangeArrowheads="1"/>
          </p:cNvSpPr>
          <p:nvPr/>
        </p:nvSpPr>
        <p:spPr bwMode="gray">
          <a:xfrm>
            <a:off x="-722313" y="5594350"/>
            <a:ext cx="338138" cy="431800"/>
          </a:xfrm>
          <a:prstGeom prst="rect">
            <a:avLst/>
          </a:prstGeom>
          <a:solidFill>
            <a:srgbClr val="646464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100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100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9" name="Rectangle 78"/>
          <p:cNvSpPr>
            <a:spLocks noChangeArrowheads="1"/>
          </p:cNvSpPr>
          <p:nvPr/>
        </p:nvSpPr>
        <p:spPr bwMode="gray">
          <a:xfrm>
            <a:off x="-717550" y="6024563"/>
            <a:ext cx="338137" cy="431800"/>
          </a:xfrm>
          <a:prstGeom prst="rect">
            <a:avLst/>
          </a:prstGeom>
          <a:solidFill>
            <a:srgbClr val="7D7D7D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125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125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125</a:t>
            </a:r>
          </a:p>
        </p:txBody>
      </p:sp>
      <p:sp>
        <p:nvSpPr>
          <p:cNvPr id="30" name="Rectangle 78"/>
          <p:cNvSpPr>
            <a:spLocks noChangeArrowheads="1"/>
          </p:cNvSpPr>
          <p:nvPr/>
        </p:nvSpPr>
        <p:spPr bwMode="gray">
          <a:xfrm>
            <a:off x="-722313" y="6445250"/>
            <a:ext cx="336550" cy="431800"/>
          </a:xfrm>
          <a:prstGeom prst="rect">
            <a:avLst/>
          </a:prstGeom>
          <a:solidFill>
            <a:srgbClr val="969696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36000" tIns="44450" rIns="36000" bIns="44450" anchor="ctr"/>
          <a:lstStyle/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150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150</a:t>
            </a:r>
          </a:p>
          <a:p>
            <a:pPr algn="r">
              <a:lnSpc>
                <a:spcPct val="90000"/>
              </a:lnSpc>
              <a:defRPr/>
            </a:pPr>
            <a:r>
              <a:rPr lang="de-DE" sz="1000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378825" y="6264275"/>
            <a:ext cx="5857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03" tIns="46452" rIns="92903" bIns="46452" anchor="b"/>
          <a:lstStyle/>
          <a:p>
            <a:pPr algn="r" defTabSz="928688" eaLnBrk="0" hangingPunct="0">
              <a:defRPr/>
            </a:pPr>
            <a:fld id="{244C8015-5E33-4B85-8C9A-1A9C3E532A3E}" type="slidenum">
              <a:rPr lang="en-GB" sz="1000">
                <a:solidFill>
                  <a:srgbClr val="FFFFFF"/>
                </a:solidFill>
                <a:latin typeface="Arial MT" pitchFamily="34" charset="0"/>
              </a:rPr>
              <a:pPr algn="r" defTabSz="928688" eaLnBrk="0" hangingPunct="0"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 MT" pitchFamily="34" charset="0"/>
            </a:endParaRPr>
          </a:p>
        </p:txBody>
      </p:sp>
      <p:pic>
        <p:nvPicPr>
          <p:cNvPr id="1052" name="Picture 8" descr="\\HRGLAFS01\pub\Ferrier Pearce\logos\arrows\Arrow device RGG png\arrow device CMYK GREEN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370888" y="6507163"/>
            <a:ext cx="2381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EC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EC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EC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EC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EC04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FA6C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FA6C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FA6C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FA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6EC040"/>
        </a:buClr>
        <a:buBlip>
          <a:blip r:embed="rId20"/>
        </a:buBlip>
        <a:defRPr sz="28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20000"/>
        </a:spcAft>
        <a:buClr>
          <a:srgbClr val="6EC040"/>
        </a:buClr>
        <a:buFont typeface="Times New Roman" pitchFamily="18" charset="0"/>
        <a:buBlip>
          <a:blip r:embed="rId21"/>
        </a:buBlip>
        <a:defRPr sz="24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20000"/>
        </a:spcAft>
        <a:buClr>
          <a:srgbClr val="6EC040"/>
        </a:buClr>
        <a:buFont typeface="Times New Roman" pitchFamily="18" charset="0"/>
        <a:buBlip>
          <a:blip r:embed="rId22"/>
        </a:buBlip>
        <a:defRPr sz="2400"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20000"/>
        </a:spcAft>
        <a:buClr>
          <a:srgbClr val="6EC040"/>
        </a:buClr>
        <a:buFont typeface="Times New Roman" pitchFamily="18" charset="0"/>
        <a:buBlip>
          <a:blip r:embed="rId23"/>
        </a:buBlip>
        <a:defRPr sz="24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20000"/>
        </a:spcAft>
        <a:buClr>
          <a:srgbClr val="6EC040"/>
        </a:buClr>
        <a:buBlip>
          <a:blip r:embed="rId24"/>
        </a:buBlip>
        <a:defRPr sz="2400">
          <a:solidFill>
            <a:srgbClr val="646464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20000"/>
        </a:spcAft>
        <a:buClr>
          <a:srgbClr val="6EC040"/>
        </a:buClr>
        <a:buBlip>
          <a:blip r:embed="rId25"/>
        </a:buBlip>
        <a:defRPr sz="2400">
          <a:solidFill>
            <a:srgbClr val="646464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20000"/>
        </a:spcAft>
        <a:buClr>
          <a:srgbClr val="6EC040"/>
        </a:buClr>
        <a:buBlip>
          <a:blip r:embed="rId25"/>
        </a:buBlip>
        <a:defRPr sz="2400">
          <a:solidFill>
            <a:srgbClr val="646464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20000"/>
        </a:spcAft>
        <a:buClr>
          <a:srgbClr val="6EC040"/>
        </a:buClr>
        <a:buBlip>
          <a:blip r:embed="rId25"/>
        </a:buBlip>
        <a:defRPr sz="2400">
          <a:solidFill>
            <a:srgbClr val="646464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20000"/>
        </a:spcAft>
        <a:buClr>
          <a:srgbClr val="6EC040"/>
        </a:buClr>
        <a:buBlip>
          <a:blip r:embed="rId25"/>
        </a:buBlip>
        <a:defRPr sz="24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124075" y="1412875"/>
            <a:ext cx="6696075" cy="1079500"/>
          </a:xfrm>
        </p:spPr>
        <p:txBody>
          <a:bodyPr/>
          <a:lstStyle/>
          <a:p>
            <a:pPr eaLnBrk="1" hangingPunct="1"/>
            <a:r>
              <a:rPr lang="en-GB" smtClean="0"/>
              <a:t>Cambridgeshire </a:t>
            </a:r>
            <a:r>
              <a:rPr lang="en-US" smtClean="0"/>
              <a:t>Pension Fund</a:t>
            </a:r>
            <a:br>
              <a:rPr lang="en-US" smtClean="0"/>
            </a:br>
            <a:endParaRPr lang="en-US" smtClean="0"/>
          </a:p>
        </p:txBody>
      </p:sp>
      <p:sp>
        <p:nvSpPr>
          <p:cNvPr id="20482" name="Subtitle 6"/>
          <p:cNvSpPr>
            <a:spLocks noGrp="1"/>
          </p:cNvSpPr>
          <p:nvPr>
            <p:ph type="subTitle" idx="1"/>
          </p:nvPr>
        </p:nvSpPr>
        <p:spPr>
          <a:xfrm>
            <a:off x="4284663" y="4268788"/>
            <a:ext cx="4122737" cy="1752600"/>
          </a:xfrm>
        </p:spPr>
        <p:txBody>
          <a:bodyPr/>
          <a:lstStyle/>
          <a:p>
            <a:pPr eaLnBrk="1" hangingPunct="1"/>
            <a:r>
              <a:rPr lang="en-GB" smtClean="0"/>
              <a:t>Jamie Clark </a:t>
            </a:r>
          </a:p>
          <a:p>
            <a:pPr eaLnBrk="1" hangingPunct="1"/>
            <a:r>
              <a:rPr lang="en-GB" smtClean="0"/>
              <a:t>22 March 2013</a:t>
            </a:r>
          </a:p>
          <a:p>
            <a:pPr eaLnBrk="1" hangingPunct="1"/>
            <a:endParaRPr lang="en-GB" smtClean="0"/>
          </a:p>
        </p:txBody>
      </p:sp>
      <p:sp>
        <p:nvSpPr>
          <p:cNvPr id="6" name="Rectangle 5"/>
          <p:cNvSpPr/>
          <p:nvPr/>
        </p:nvSpPr>
        <p:spPr>
          <a:xfrm>
            <a:off x="2520950" y="2889250"/>
            <a:ext cx="55070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chemeClr val="bg1"/>
                </a:solidFill>
              </a:rPr>
              <a:t>Employers’ Forum</a:t>
            </a:r>
            <a:br>
              <a:rPr lang="en-US" b="1" kern="0" dirty="0">
                <a:solidFill>
                  <a:schemeClr val="bg1"/>
                </a:solidFill>
              </a:rPr>
            </a:br>
            <a:endParaRPr lang="en-US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Valuation timetable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4925" y="2636838"/>
            <a:ext cx="1441450" cy="12969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679575" y="2097088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79575" y="2457450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679575" y="2816225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79575" y="3176588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670050" y="3465513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669256" y="3825082"/>
            <a:ext cx="217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670050" y="4184650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670050" y="4545013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670050" y="4905375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804" name="TextBox 19"/>
          <p:cNvSpPr txBox="1">
            <a:spLocks noChangeArrowheads="1"/>
          </p:cNvSpPr>
          <p:nvPr/>
        </p:nvSpPr>
        <p:spPr bwMode="auto">
          <a:xfrm>
            <a:off x="1006475" y="16287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F06A00"/>
                </a:solidFill>
              </a:rPr>
              <a:t>March 2013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7965281" y="2085182"/>
            <a:ext cx="217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966075" y="2444750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966075" y="2805113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966075" y="3165475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956550" y="3452813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956550" y="3813175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956550" y="4173538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956550" y="4533900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955756" y="4893469"/>
            <a:ext cx="217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1970088" y="2636838"/>
            <a:ext cx="1439862" cy="12969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1" name="Right Arrow 30"/>
          <p:cNvSpPr/>
          <p:nvPr/>
        </p:nvSpPr>
        <p:spPr>
          <a:xfrm>
            <a:off x="3470275" y="2636838"/>
            <a:ext cx="1439863" cy="12969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>
            <a:off x="4968875" y="2636838"/>
            <a:ext cx="1439863" cy="12969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" name="Right Arrow 32"/>
          <p:cNvSpPr/>
          <p:nvPr/>
        </p:nvSpPr>
        <p:spPr>
          <a:xfrm>
            <a:off x="6572250" y="2636838"/>
            <a:ext cx="1439863" cy="129698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818" name="TextBox 33"/>
          <p:cNvSpPr txBox="1">
            <a:spLocks noChangeArrowheads="1"/>
          </p:cNvSpPr>
          <p:nvPr/>
        </p:nvSpPr>
        <p:spPr bwMode="auto">
          <a:xfrm>
            <a:off x="8077200" y="2781300"/>
            <a:ext cx="11160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F06A00"/>
                </a:solidFill>
              </a:rPr>
              <a:t>New Rates Payable</a:t>
            </a:r>
          </a:p>
        </p:txBody>
      </p:sp>
      <p:sp>
        <p:nvSpPr>
          <p:cNvPr id="33819" name="TextBox 34"/>
          <p:cNvSpPr txBox="1">
            <a:spLocks noChangeArrowheads="1"/>
          </p:cNvSpPr>
          <p:nvPr/>
        </p:nvSpPr>
        <p:spPr bwMode="auto">
          <a:xfrm>
            <a:off x="-71438" y="3103563"/>
            <a:ext cx="1547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Q1 2013</a:t>
            </a:r>
          </a:p>
        </p:txBody>
      </p:sp>
      <p:sp>
        <p:nvSpPr>
          <p:cNvPr id="33820" name="TextBox 35"/>
          <p:cNvSpPr txBox="1">
            <a:spLocks noChangeArrowheads="1"/>
          </p:cNvSpPr>
          <p:nvPr/>
        </p:nvSpPr>
        <p:spPr bwMode="auto">
          <a:xfrm>
            <a:off x="1897063" y="3090863"/>
            <a:ext cx="1547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Q2 2013</a:t>
            </a:r>
          </a:p>
        </p:txBody>
      </p:sp>
      <p:sp>
        <p:nvSpPr>
          <p:cNvPr id="33821" name="TextBox 36"/>
          <p:cNvSpPr txBox="1">
            <a:spLocks noChangeArrowheads="1"/>
          </p:cNvSpPr>
          <p:nvPr/>
        </p:nvSpPr>
        <p:spPr bwMode="auto">
          <a:xfrm>
            <a:off x="3409950" y="3090863"/>
            <a:ext cx="1547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Q3 2013</a:t>
            </a:r>
          </a:p>
        </p:txBody>
      </p:sp>
      <p:sp>
        <p:nvSpPr>
          <p:cNvPr id="33822" name="TextBox 37"/>
          <p:cNvSpPr txBox="1">
            <a:spLocks noChangeArrowheads="1"/>
          </p:cNvSpPr>
          <p:nvPr/>
        </p:nvSpPr>
        <p:spPr bwMode="auto">
          <a:xfrm>
            <a:off x="4921250" y="3090863"/>
            <a:ext cx="1547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Q4 2013 </a:t>
            </a:r>
          </a:p>
        </p:txBody>
      </p:sp>
      <p:sp>
        <p:nvSpPr>
          <p:cNvPr id="33823" name="TextBox 38"/>
          <p:cNvSpPr txBox="1">
            <a:spLocks noChangeArrowheads="1"/>
          </p:cNvSpPr>
          <p:nvPr/>
        </p:nvSpPr>
        <p:spPr bwMode="auto">
          <a:xfrm>
            <a:off x="6394450" y="3068638"/>
            <a:ext cx="1546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Q1 2014</a:t>
            </a:r>
          </a:p>
        </p:txBody>
      </p:sp>
      <p:sp>
        <p:nvSpPr>
          <p:cNvPr id="33824" name="TextBox 39"/>
          <p:cNvSpPr txBox="1">
            <a:spLocks noChangeArrowheads="1"/>
          </p:cNvSpPr>
          <p:nvPr/>
        </p:nvSpPr>
        <p:spPr bwMode="auto">
          <a:xfrm>
            <a:off x="7232650" y="16287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F06A00"/>
                </a:solidFill>
              </a:rPr>
              <a:t>March 2014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6373813" y="2036763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373813" y="2397125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373019" y="2756694"/>
            <a:ext cx="217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373813" y="3116263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364288" y="3405188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363494" y="3764757"/>
            <a:ext cx="217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364288" y="4124325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364288" y="4484688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364288" y="4845050"/>
            <a:ext cx="215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834" name="TextBox 49"/>
          <p:cNvSpPr txBox="1">
            <a:spLocks noChangeArrowheads="1"/>
          </p:cNvSpPr>
          <p:nvPr/>
        </p:nvSpPr>
        <p:spPr bwMode="auto">
          <a:xfrm>
            <a:off x="5375275" y="1628775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F06A00"/>
                </a:solidFill>
              </a:rPr>
              <a:t>December 2013</a:t>
            </a:r>
          </a:p>
        </p:txBody>
      </p:sp>
      <p:sp>
        <p:nvSpPr>
          <p:cNvPr id="33835" name="TextBox 56"/>
          <p:cNvSpPr txBox="1">
            <a:spLocks noChangeArrowheads="1"/>
          </p:cNvSpPr>
          <p:nvPr/>
        </p:nvSpPr>
        <p:spPr bwMode="auto">
          <a:xfrm>
            <a:off x="179388" y="3933825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6" name="Content Placeholder 2"/>
          <p:cNvSpPr>
            <a:spLocks noGrp="1"/>
          </p:cNvSpPr>
          <p:nvPr>
            <p:ph idx="1"/>
          </p:nvPr>
        </p:nvSpPr>
        <p:spPr>
          <a:xfrm>
            <a:off x="34925" y="3860800"/>
            <a:ext cx="1657350" cy="1036638"/>
          </a:xfrm>
        </p:spPr>
        <p:txBody>
          <a:bodyPr/>
          <a:lstStyle/>
          <a:p>
            <a:pPr marL="176213" indent="-176213" eaLnBrk="1" hangingPunct="1"/>
            <a:r>
              <a:rPr lang="en-GB" sz="1400" b="1" smtClean="0"/>
              <a:t>Preparation for valuation 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1835150" y="3860800"/>
            <a:ext cx="11525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3"/>
              </a:buBlip>
              <a:defRPr/>
            </a:pPr>
            <a:r>
              <a:rPr lang="en-GB" sz="1400" b="1" kern="0" dirty="0">
                <a:solidFill>
                  <a:srgbClr val="646464"/>
                </a:solidFill>
                <a:latin typeface="+mn-lt"/>
              </a:rPr>
              <a:t>Data for </a:t>
            </a:r>
            <a:br>
              <a:rPr lang="en-GB" sz="1400" b="1" kern="0" dirty="0">
                <a:solidFill>
                  <a:srgbClr val="646464"/>
                </a:solidFill>
                <a:latin typeface="+mn-lt"/>
              </a:rPr>
            </a:br>
            <a:r>
              <a:rPr lang="en-GB" sz="1400" b="1" kern="0" dirty="0">
                <a:solidFill>
                  <a:srgbClr val="646464"/>
                </a:solidFill>
                <a:latin typeface="+mn-lt"/>
              </a:rPr>
              <a:t>actuary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3419475" y="3860800"/>
            <a:ext cx="11525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3"/>
              </a:buBlip>
              <a:defRPr/>
            </a:pPr>
            <a:r>
              <a:rPr lang="en-GB" sz="1400" b="1" kern="0" dirty="0">
                <a:solidFill>
                  <a:srgbClr val="646464"/>
                </a:solidFill>
                <a:latin typeface="+mn-lt"/>
              </a:rPr>
              <a:t>Actuary does his sums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4787900" y="3860800"/>
            <a:ext cx="1655763" cy="1036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3"/>
              </a:buBlip>
              <a:defRPr/>
            </a:pPr>
            <a:r>
              <a:rPr lang="en-GB" sz="1400" b="1" kern="0" dirty="0">
                <a:solidFill>
                  <a:srgbClr val="646464"/>
                </a:solidFill>
                <a:latin typeface="+mn-lt"/>
              </a:rPr>
              <a:t>Valuation results </a:t>
            </a:r>
          </a:p>
          <a:p>
            <a:pPr marL="176213" indent="-176213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3"/>
              </a:buBlip>
              <a:defRPr/>
            </a:pPr>
            <a:r>
              <a:rPr lang="en-GB" sz="1400" b="1" kern="0" dirty="0">
                <a:solidFill>
                  <a:srgbClr val="646464"/>
                </a:solidFill>
                <a:latin typeface="+mn-lt"/>
              </a:rPr>
              <a:t>Consultation on FSS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6588125" y="3860800"/>
            <a:ext cx="1655763" cy="1036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3"/>
              </a:buBlip>
              <a:defRPr/>
            </a:pPr>
            <a:r>
              <a:rPr lang="en-GB" sz="1400" b="1" kern="0" dirty="0">
                <a:solidFill>
                  <a:srgbClr val="646464"/>
                </a:solidFill>
                <a:latin typeface="+mn-lt"/>
              </a:rPr>
              <a:t>Finalise employer contributions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9"/>
          <p:cNvSpPr>
            <a:spLocks noGrp="1"/>
          </p:cNvSpPr>
          <p:nvPr>
            <p:ph type="ctrTitle"/>
          </p:nvPr>
        </p:nvSpPr>
        <p:spPr>
          <a:xfrm>
            <a:off x="2627313" y="3860800"/>
            <a:ext cx="6048375" cy="1295400"/>
          </a:xfrm>
        </p:spPr>
        <p:txBody>
          <a:bodyPr/>
          <a:lstStyle/>
          <a:p>
            <a:pPr eaLnBrk="1" hangingPunct="1"/>
            <a:r>
              <a:rPr lang="en-GB" smtClean="0"/>
              <a:t>Outlook for 2013 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Market movements since 2010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0825" y="5661025"/>
            <a:ext cx="82296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Clr>
                <a:srgbClr val="6EC040"/>
              </a:buClr>
              <a:defRPr/>
            </a:pPr>
            <a:endParaRPr lang="en-GB" sz="2400" dirty="0">
              <a:solidFill>
                <a:srgbClr val="F06A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2"/>
              </a:buBlip>
              <a:defRPr/>
            </a:pPr>
            <a:endParaRPr lang="en-GB" sz="2800" kern="0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763713" y="5919788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F06A00"/>
                </a:solidFill>
              </a:rPr>
              <a:t>Assets slightly better than expected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86407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sz="2000" smtClean="0"/>
              <a:t>Sovereign Debt Crisis and the impact on government bond yields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827088" y="58769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06A00"/>
                </a:solidFill>
              </a:rPr>
              <a:t>Lower long term yields mean higher liabilities/deficits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84248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We are living longer – but local variation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imgHeatMap"/>
          <p:cNvPicPr>
            <a:picLocks noChangeAspect="1" noChangeArrowheads="1"/>
          </p:cNvPicPr>
          <p:nvPr/>
        </p:nvPicPr>
        <p:blipFill>
          <a:blip r:embed="rId2"/>
          <a:srcRect l="1436" t="3951" r="1436" b="3951"/>
          <a:stretch>
            <a:fillRect/>
          </a:stretch>
        </p:blipFill>
        <p:spPr bwMode="auto">
          <a:xfrm>
            <a:off x="179388" y="1125538"/>
            <a:ext cx="87026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30188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smtClean="0"/>
              <a:t>The deep fried Mars Bar effect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imgHeatMap"/>
          <p:cNvPicPr>
            <a:picLocks noChangeAspect="1" noChangeArrowheads="1"/>
          </p:cNvPicPr>
          <p:nvPr/>
        </p:nvPicPr>
        <p:blipFill>
          <a:blip r:embed="rId2"/>
          <a:srcRect l="13760" t="11166" r="13902" b="16386"/>
          <a:stretch>
            <a:fillRect/>
          </a:stretch>
        </p:blipFill>
        <p:spPr bwMode="auto">
          <a:xfrm>
            <a:off x="250825" y="1125538"/>
            <a:ext cx="86264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Likely impact of key drivers since 2010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14438"/>
            <a:ext cx="7772400" cy="5310187"/>
          </a:xfrm>
        </p:spPr>
        <p:txBody>
          <a:bodyPr/>
          <a:lstStyle/>
          <a:p>
            <a:pPr lvl="1" eaLnBrk="1" hangingPunct="1"/>
            <a:endParaRPr lang="en-GB" smtClean="0"/>
          </a:p>
          <a:p>
            <a:pPr lvl="1" eaLnBrk="1" hangingPunct="1"/>
            <a:endParaRPr lang="en-GB" sz="1800" smtClean="0"/>
          </a:p>
          <a:p>
            <a:pPr lvl="1" eaLnBrk="1" hangingPunct="1"/>
            <a:endParaRPr lang="en-GB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288" y="1268413"/>
          <a:ext cx="7777162" cy="505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376264"/>
                <a:gridCol w="2664296"/>
              </a:tblGrid>
              <a:tr h="249497">
                <a:tc>
                  <a:txBody>
                    <a:bodyPr/>
                    <a:lstStyle/>
                    <a:p>
                      <a:r>
                        <a:rPr lang="en-GB" dirty="0" smtClean="0"/>
                        <a:t>Key driver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Deficit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Contribution rate</a:t>
                      </a:r>
                      <a:endParaRPr lang="en-GB" dirty="0"/>
                    </a:p>
                  </a:txBody>
                  <a:tcPr/>
                </a:tc>
              </a:tr>
              <a:tr h="644533"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Investment returns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  <a:tr h="644533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Market conditions</a:t>
                      </a:r>
                    </a:p>
                    <a:p>
                      <a:endParaRPr lang="en-GB" b="0" dirty="0" smtClean="0"/>
                    </a:p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/>
                </a:tc>
              </a:tr>
              <a:tr h="644533">
                <a:tc>
                  <a:txBody>
                    <a:bodyPr/>
                    <a:lstStyle/>
                    <a:p>
                      <a:r>
                        <a:rPr lang="en-GB" b="0" dirty="0" smtClean="0"/>
                        <a:t>Life expectancy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  <a:tr h="644533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New</a:t>
                      </a:r>
                      <a:r>
                        <a:rPr lang="en-GB" b="0" baseline="0" dirty="0" smtClean="0"/>
                        <a:t> LGPS 2014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  <a:tr h="64453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Overall Impact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017" name="SmileyX3"/>
          <p:cNvSpPr>
            <a:spLocks noChangeArrowheads="1"/>
          </p:cNvSpPr>
          <p:nvPr/>
        </p:nvSpPr>
        <p:spPr bwMode="auto">
          <a:xfrm>
            <a:off x="8316913" y="2854325"/>
            <a:ext cx="358775" cy="3587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8" name="SmileyX1"/>
          <p:cNvSpPr>
            <a:spLocks noChangeArrowheads="1"/>
          </p:cNvSpPr>
          <p:nvPr/>
        </p:nvSpPr>
        <p:spPr bwMode="auto">
          <a:xfrm>
            <a:off x="8316913" y="4724400"/>
            <a:ext cx="358775" cy="360363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9" name="SmileyX3"/>
          <p:cNvSpPr>
            <a:spLocks noChangeArrowheads="1"/>
          </p:cNvSpPr>
          <p:nvPr/>
        </p:nvSpPr>
        <p:spPr bwMode="auto">
          <a:xfrm>
            <a:off x="8316913" y="3789363"/>
            <a:ext cx="358775" cy="3587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0" name="SmileyX3"/>
          <p:cNvSpPr>
            <a:spLocks noChangeArrowheads="1"/>
          </p:cNvSpPr>
          <p:nvPr/>
        </p:nvSpPr>
        <p:spPr bwMode="auto">
          <a:xfrm>
            <a:off x="8316913" y="5661025"/>
            <a:ext cx="358775" cy="3587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6443663" y="2709863"/>
            <a:ext cx="5048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6443663" y="3716338"/>
            <a:ext cx="504825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6443663" y="5516563"/>
            <a:ext cx="504825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Down Arrow 24"/>
          <p:cNvSpPr/>
          <p:nvPr/>
        </p:nvSpPr>
        <p:spPr>
          <a:xfrm>
            <a:off x="6443663" y="4581525"/>
            <a:ext cx="5048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" name="Left-Right Arrow 25"/>
          <p:cNvSpPr/>
          <p:nvPr/>
        </p:nvSpPr>
        <p:spPr>
          <a:xfrm>
            <a:off x="3924300" y="4652963"/>
            <a:ext cx="935038" cy="5048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4140200" y="5516563"/>
            <a:ext cx="5032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8" name="Down Arrow 27"/>
          <p:cNvSpPr/>
          <p:nvPr/>
        </p:nvSpPr>
        <p:spPr>
          <a:xfrm rot="10800000">
            <a:off x="4067175" y="2709863"/>
            <a:ext cx="5048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4067175" y="3716338"/>
            <a:ext cx="504825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" name="Left-Right Arrow 19"/>
          <p:cNvSpPr/>
          <p:nvPr/>
        </p:nvSpPr>
        <p:spPr>
          <a:xfrm>
            <a:off x="3851275" y="1844675"/>
            <a:ext cx="935038" cy="5048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1" name="Left-Right Arrow 30"/>
          <p:cNvSpPr/>
          <p:nvPr/>
        </p:nvSpPr>
        <p:spPr>
          <a:xfrm>
            <a:off x="6227763" y="1844675"/>
            <a:ext cx="935037" cy="5048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2031" name="SmileyX2"/>
          <p:cNvSpPr>
            <a:spLocks noChangeArrowheads="1"/>
          </p:cNvSpPr>
          <p:nvPr/>
        </p:nvSpPr>
        <p:spPr bwMode="auto">
          <a:xfrm>
            <a:off x="8316913" y="1844675"/>
            <a:ext cx="358775" cy="360363"/>
          </a:xfrm>
          <a:prstGeom prst="smileyFace">
            <a:avLst>
              <a:gd name="adj" fmla="val -145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Outlook for 2013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49413"/>
            <a:ext cx="8353425" cy="41767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FF6600"/>
                </a:solidFill>
              </a:rPr>
              <a:t>Compared against 2010 valuation:</a:t>
            </a:r>
          </a:p>
          <a:p>
            <a:pPr eaLnBrk="1" hangingPunct="1">
              <a:defRPr/>
            </a:pPr>
            <a:r>
              <a:rPr lang="en-GB" dirty="0" smtClean="0"/>
              <a:t>Funding levels </a:t>
            </a:r>
            <a:r>
              <a:rPr lang="en-GB" i="1" dirty="0" smtClean="0"/>
              <a:t>likely</a:t>
            </a:r>
            <a:r>
              <a:rPr lang="en-GB" dirty="0" smtClean="0"/>
              <a:t> to be lower </a:t>
            </a:r>
          </a:p>
          <a:p>
            <a:pPr eaLnBrk="1" hangingPunct="1">
              <a:defRPr/>
            </a:pPr>
            <a:r>
              <a:rPr lang="en-GB" dirty="0" smtClean="0"/>
              <a:t>Deficits </a:t>
            </a:r>
            <a:r>
              <a:rPr lang="en-GB" i="1" dirty="0" smtClean="0"/>
              <a:t>likely</a:t>
            </a:r>
            <a:r>
              <a:rPr lang="en-GB" dirty="0" smtClean="0"/>
              <a:t> to be bigger</a:t>
            </a:r>
          </a:p>
          <a:p>
            <a:pPr eaLnBrk="1" hangingPunct="1">
              <a:defRPr/>
            </a:pPr>
            <a:r>
              <a:rPr lang="en-GB" dirty="0" smtClean="0"/>
              <a:t>(Theoretical) contribution rates </a:t>
            </a:r>
            <a:r>
              <a:rPr lang="en-GB" i="1" dirty="0" smtClean="0"/>
              <a:t>likely</a:t>
            </a:r>
            <a:r>
              <a:rPr lang="en-GB" dirty="0" smtClean="0"/>
              <a:t> to be higher</a:t>
            </a:r>
          </a:p>
          <a:p>
            <a:pPr eaLnBrk="1" hangingPunct="1">
              <a:defRPr/>
            </a:pPr>
            <a:r>
              <a:rPr lang="en-GB" dirty="0" smtClean="0"/>
              <a:t>Recommend contributions split % of pay and £</a:t>
            </a:r>
          </a:p>
          <a:p>
            <a:pPr eaLnBrk="1" hangingPunct="1">
              <a:defRPr/>
            </a:pPr>
            <a:r>
              <a:rPr lang="en-GB" dirty="0" smtClean="0"/>
              <a:t>Results will vary </a:t>
            </a:r>
            <a:r>
              <a:rPr lang="en-GB" i="1" dirty="0" smtClean="0"/>
              <a:t>significantly</a:t>
            </a:r>
            <a:r>
              <a:rPr lang="en-GB" dirty="0" smtClean="0"/>
              <a:t> between employers</a:t>
            </a:r>
          </a:p>
          <a:p>
            <a:pPr eaLnBrk="1" hangingPunct="1">
              <a:buFontTx/>
              <a:buNone/>
              <a:defRPr/>
            </a:pPr>
            <a:endParaRPr lang="en-GB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1200" dirty="0" smtClean="0">
                <a:solidFill>
                  <a:srgbClr val="F06A00"/>
                </a:solidFill>
              </a:rPr>
              <a:t>Actuary helps Fund to work with you</a:t>
            </a:r>
          </a:p>
          <a:p>
            <a:pPr eaLnBrk="1" hangingPunct="1">
              <a:buFontTx/>
              <a:buNone/>
              <a:defRPr/>
            </a:pPr>
            <a:endParaRPr lang="en-GB" sz="1800" dirty="0" smtClean="0"/>
          </a:p>
          <a:p>
            <a:pPr lvl="1"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9"/>
          <p:cNvSpPr>
            <a:spLocks noGrp="1"/>
          </p:cNvSpPr>
          <p:nvPr>
            <p:ph type="ctrTitle"/>
          </p:nvPr>
        </p:nvSpPr>
        <p:spPr>
          <a:xfrm>
            <a:off x="2627313" y="3860800"/>
            <a:ext cx="6048375" cy="1295400"/>
          </a:xfrm>
        </p:spPr>
        <p:txBody>
          <a:bodyPr/>
          <a:lstStyle/>
          <a:p>
            <a:pPr eaLnBrk="1" hangingPunct="1"/>
            <a:r>
              <a:rPr lang="en-GB" smtClean="0"/>
              <a:t>Employer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Within each employer in the fund:</a:t>
            </a:r>
            <a:br>
              <a:rPr lang="en-GB" smtClean="0"/>
            </a:br>
            <a:r>
              <a:rPr lang="en-GB" smtClean="0"/>
              <a:t>Assets and liabilities individually tracked</a:t>
            </a:r>
          </a:p>
        </p:txBody>
      </p:sp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409575" y="2165350"/>
            <a:ext cx="2087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/>
            <a:r>
              <a:rPr lang="en-GB" sz="2400">
                <a:solidFill>
                  <a:srgbClr val="F06A00"/>
                </a:solidFill>
              </a:rPr>
              <a:t>a) 	Assets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95288" y="5727700"/>
            <a:ext cx="4752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/>
            <a:r>
              <a:rPr lang="en-GB" sz="2400">
                <a:solidFill>
                  <a:srgbClr val="F06A00"/>
                </a:solidFill>
              </a:rPr>
              <a:t>b) 	Liabilities: see next few slides</a:t>
            </a:r>
          </a:p>
        </p:txBody>
      </p:sp>
      <p:sp>
        <p:nvSpPr>
          <p:cNvPr id="7" name="Oval 6"/>
          <p:cNvSpPr/>
          <p:nvPr/>
        </p:nvSpPr>
        <p:spPr>
          <a:xfrm>
            <a:off x="3132138" y="2852738"/>
            <a:ext cx="2373312" cy="2016125"/>
          </a:xfrm>
          <a:prstGeom prst="ellipse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3563938" y="3500438"/>
            <a:ext cx="1512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Employer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“sub-fund”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35150" y="3117850"/>
            <a:ext cx="1152525" cy="288925"/>
          </a:xfrm>
          <a:prstGeom prst="rightArrow">
            <a:avLst/>
          </a:prstGeom>
          <a:solidFill>
            <a:srgbClr val="6EC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1835150" y="3813175"/>
            <a:ext cx="1152525" cy="287338"/>
          </a:xfrm>
          <a:prstGeom prst="rightArrow">
            <a:avLst/>
          </a:prstGeom>
          <a:solidFill>
            <a:srgbClr val="6EC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1835150" y="4508500"/>
            <a:ext cx="1152525" cy="287338"/>
          </a:xfrm>
          <a:prstGeom prst="rightArrow">
            <a:avLst/>
          </a:prstGeom>
          <a:solidFill>
            <a:srgbClr val="6EC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7113" name="TextBox 11"/>
          <p:cNvSpPr txBox="1">
            <a:spLocks noChangeArrowheads="1"/>
          </p:cNvSpPr>
          <p:nvPr/>
        </p:nvSpPr>
        <p:spPr bwMode="auto">
          <a:xfrm>
            <a:off x="381000" y="2995613"/>
            <a:ext cx="1223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Employer conts</a:t>
            </a:r>
          </a:p>
        </p:txBody>
      </p:sp>
      <p:sp>
        <p:nvSpPr>
          <p:cNvPr id="47114" name="TextBox 12"/>
          <p:cNvSpPr txBox="1">
            <a:spLocks noChangeArrowheads="1"/>
          </p:cNvSpPr>
          <p:nvPr/>
        </p:nvSpPr>
        <p:spPr bwMode="auto">
          <a:xfrm>
            <a:off x="381000" y="3717925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Member conts</a:t>
            </a:r>
          </a:p>
        </p:txBody>
      </p:sp>
      <p:sp>
        <p:nvSpPr>
          <p:cNvPr id="47115" name="TextBox 13"/>
          <p:cNvSpPr txBox="1">
            <a:spLocks noChangeArrowheads="1"/>
          </p:cNvSpPr>
          <p:nvPr/>
        </p:nvSpPr>
        <p:spPr bwMode="auto">
          <a:xfrm>
            <a:off x="381000" y="443865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Investment “gains”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580063" y="3709988"/>
            <a:ext cx="1152525" cy="288925"/>
          </a:xfrm>
          <a:prstGeom prst="rightArrow">
            <a:avLst/>
          </a:prstGeom>
          <a:solidFill>
            <a:srgbClr val="6EC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7117" name="TextBox 16"/>
          <p:cNvSpPr txBox="1">
            <a:spLocks noChangeArrowheads="1"/>
          </p:cNvSpPr>
          <p:nvPr/>
        </p:nvSpPr>
        <p:spPr bwMode="auto">
          <a:xfrm>
            <a:off x="6804025" y="3494088"/>
            <a:ext cx="2124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Benefits to ex-employees</a:t>
            </a:r>
          </a:p>
        </p:txBody>
      </p:sp>
      <p:sp>
        <p:nvSpPr>
          <p:cNvPr id="47118" name="TextBox 18"/>
          <p:cNvSpPr txBox="1">
            <a:spLocks noChangeArrowheads="1"/>
          </p:cNvSpPr>
          <p:nvPr/>
        </p:nvSpPr>
        <p:spPr bwMode="auto">
          <a:xfrm>
            <a:off x="369888" y="1447800"/>
            <a:ext cx="475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/>
            <a:r>
              <a:rPr lang="en-GB" sz="2000" b="1">
                <a:solidFill>
                  <a:srgbClr val="646464"/>
                </a:solidFill>
              </a:rPr>
              <a:t>Deficit = Liabilities less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Today’s discussion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79388" y="620713"/>
            <a:ext cx="8229600" cy="56880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mtClean="0"/>
              <a:t>Preparation for the 2013 valuation</a:t>
            </a:r>
          </a:p>
          <a:p>
            <a:pPr eaLnBrk="1" hangingPunct="1"/>
            <a:r>
              <a:rPr lang="en-GB" smtClean="0"/>
              <a:t>Outlook for 2013 valuation</a:t>
            </a:r>
          </a:p>
          <a:p>
            <a:pPr eaLnBrk="1" hangingPunct="1"/>
            <a:r>
              <a:rPr lang="en-GB" smtClean="0"/>
              <a:t>Employer issues</a:t>
            </a:r>
          </a:p>
          <a:p>
            <a:pPr lvl="1" eaLnBrk="1" hangingPunct="1"/>
            <a:r>
              <a:rPr lang="en-GB" smtClean="0"/>
              <a:t>Varying types</a:t>
            </a:r>
          </a:p>
          <a:p>
            <a:pPr eaLnBrk="1" hangingPunct="1"/>
            <a:r>
              <a:rPr lang="en-GB" smtClean="0"/>
              <a:t>LGPS Reform</a:t>
            </a:r>
          </a:p>
          <a:p>
            <a:pPr eaLnBrk="1" hangingPunct="1"/>
            <a:r>
              <a:rPr lang="en-GB" smtClean="0"/>
              <a:t>Proposed changes in State Pension</a:t>
            </a:r>
          </a:p>
          <a:p>
            <a:pPr lvl="1" eaLnBrk="1" hangingPunct="1"/>
            <a:endParaRPr lang="en-GB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124075" y="5775325"/>
            <a:ext cx="4824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06A00"/>
                </a:solidFill>
              </a:rPr>
              <a:t>Ask questions as we go along!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Liabilities – employer specific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Active Membership</a:t>
            </a:r>
          </a:p>
        </p:txBody>
      </p:sp>
      <p:pic>
        <p:nvPicPr>
          <p:cNvPr id="48131" name="il_fi" descr="http://us.123rf.com/400wm/400/400/eastwest/eastwest0712/eastwest071200205/2198458-a-group-of-young-adults-standing-together-on-whit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36718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il_fi" descr="http://i4.birminghammail.co.uk/lifestyle/article1287712.ece/ALTERNATES/s615/roy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08275"/>
            <a:ext cx="35290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Liabilities – employer specific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Pensioners</a:t>
            </a:r>
          </a:p>
        </p:txBody>
      </p:sp>
      <p:pic>
        <p:nvPicPr>
          <p:cNvPr id="49155" name="il_fi" descr="http://2.bp.blogspot.com/_mtJt1pYKXxE/TQKLN-Dnu8I/AAAAAAAAACQ/AcxkH2z529E/s1600/old+men+p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81300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il_fi" descr="http://static.guim.co.uk/sys-images/Society/Pix/pictures/2006/05/02/gym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781300"/>
            <a:ext cx="37433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725613"/>
            <a:ext cx="79629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Every employer is different</a:t>
            </a:r>
          </a:p>
        </p:txBody>
      </p:sp>
      <p:sp>
        <p:nvSpPr>
          <p:cNvPr id="50179" name="Rectangle 89"/>
          <p:cNvSpPr>
            <a:spLocks noChangeArrowheads="1"/>
          </p:cNvSpPr>
          <p:nvPr/>
        </p:nvSpPr>
        <p:spPr bwMode="auto">
          <a:xfrm>
            <a:off x="179388" y="6308725"/>
            <a:ext cx="6299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2"/>
            <a:r>
              <a:rPr lang="en-GB" sz="1200"/>
              <a:t>Source: Hymans Robertson, based on Cambridgeshire Pension Fund as at 31 March 2010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411413" y="1125538"/>
            <a:ext cx="45370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/>
              <a:t>Range of employer funding levels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95288" y="2492375"/>
            <a:ext cx="2160587" cy="2089150"/>
            <a:chOff x="323528" y="5743953"/>
            <a:chExt cx="1333871" cy="1728192"/>
          </a:xfrm>
        </p:grpSpPr>
        <p:pic>
          <p:nvPicPr>
            <p:cNvPr id="50184" name="Picture 91" descr="circl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5743953"/>
              <a:ext cx="1333871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5" name="Rectangle 179"/>
            <p:cNvSpPr>
              <a:spLocks noChangeArrowheads="1"/>
            </p:cNvSpPr>
            <p:nvPr/>
          </p:nvSpPr>
          <p:spPr bwMode="auto">
            <a:xfrm>
              <a:off x="682824" y="6464033"/>
              <a:ext cx="759823" cy="71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>
                  <a:solidFill>
                    <a:srgbClr val="646464"/>
                  </a:solidFill>
                  <a:cs typeface="Arial" charset="0"/>
                </a:rPr>
                <a:t>Hot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>
                  <a:solidFill>
                    <a:srgbClr val="646464"/>
                  </a:solidFill>
                  <a:cs typeface="Arial" charset="0"/>
                </a:rPr>
                <a:t>spot</a:t>
              </a:r>
            </a:p>
          </p:txBody>
        </p:sp>
      </p:grpSp>
      <p:sp>
        <p:nvSpPr>
          <p:cNvPr id="50182" name="TextBox 9"/>
          <p:cNvSpPr txBox="1">
            <a:spLocks noChangeArrowheads="1"/>
          </p:cNvSpPr>
          <p:nvPr/>
        </p:nvSpPr>
        <p:spPr bwMode="auto">
          <a:xfrm>
            <a:off x="3492500" y="5965825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Funding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276872"/>
            <a:ext cx="461665" cy="237626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dirty="0">
                <a:latin typeface="Arial" pitchFamily="34" charset="0"/>
              </a:rPr>
              <a:t>Number of employers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0213"/>
            <a:ext cx="7766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Every employer is different</a:t>
            </a:r>
          </a:p>
        </p:txBody>
      </p:sp>
      <p:sp>
        <p:nvSpPr>
          <p:cNvPr id="52227" name="Rectangle 89"/>
          <p:cNvSpPr>
            <a:spLocks noChangeArrowheads="1"/>
          </p:cNvSpPr>
          <p:nvPr/>
        </p:nvSpPr>
        <p:spPr bwMode="auto">
          <a:xfrm>
            <a:off x="179388" y="6308725"/>
            <a:ext cx="6299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2"/>
            <a:r>
              <a:rPr lang="en-GB" sz="1200"/>
              <a:t>Source: Hymans Robertson, based on Cambridgeshire Pension Fund as at 31 March 2010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1258888" y="1125538"/>
            <a:ext cx="6842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/>
              <a:t>Range of employer total theoretical contribution rates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5795963" y="3284538"/>
            <a:ext cx="2771775" cy="2016125"/>
            <a:chOff x="323528" y="5743953"/>
            <a:chExt cx="1333871" cy="1728192"/>
          </a:xfrm>
        </p:grpSpPr>
        <p:pic>
          <p:nvPicPr>
            <p:cNvPr id="52232" name="Picture 91" descr="circl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5743953"/>
              <a:ext cx="1333871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3" name="Rectangle 179"/>
            <p:cNvSpPr>
              <a:spLocks noChangeArrowheads="1"/>
            </p:cNvSpPr>
            <p:nvPr/>
          </p:nvSpPr>
          <p:spPr bwMode="auto">
            <a:xfrm>
              <a:off x="652366" y="6361164"/>
              <a:ext cx="759823" cy="71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>
                  <a:solidFill>
                    <a:srgbClr val="646464"/>
                  </a:solidFill>
                  <a:cs typeface="Arial" charset="0"/>
                </a:rPr>
                <a:t>Hot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>
                  <a:solidFill>
                    <a:srgbClr val="646464"/>
                  </a:solidFill>
                  <a:cs typeface="Arial" charset="0"/>
                </a:rPr>
                <a:t>spot</a:t>
              </a:r>
            </a:p>
          </p:txBody>
        </p:sp>
      </p:grp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2843213" y="5732463"/>
            <a:ext cx="367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Contribution Rate (% of payroll)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276872"/>
            <a:ext cx="461665" cy="237626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dirty="0">
                <a:latin typeface="Arial" pitchFamily="34" charset="0"/>
              </a:rPr>
              <a:t>Number of employers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Assessing employer covenant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14313" y="1196975"/>
            <a:ext cx="8229600" cy="4900613"/>
          </a:xfrm>
        </p:spPr>
        <p:txBody>
          <a:bodyPr/>
          <a:lstStyle/>
          <a:p>
            <a:pPr eaLnBrk="1" hangingPunct="1"/>
            <a:r>
              <a:rPr lang="en-GB" smtClean="0"/>
              <a:t>Issues</a:t>
            </a:r>
          </a:p>
          <a:p>
            <a:pPr lvl="1" eaLnBrk="1" hangingPunct="1"/>
            <a:r>
              <a:rPr lang="en-GB" smtClean="0"/>
              <a:t>What is risk of employer leaving Fund?</a:t>
            </a:r>
          </a:p>
          <a:p>
            <a:pPr lvl="1" eaLnBrk="1" hangingPunct="1"/>
            <a:r>
              <a:rPr lang="en-GB" smtClean="0"/>
              <a:t>What is risk to Fund if employer leaves?</a:t>
            </a:r>
          </a:p>
          <a:p>
            <a:pPr eaLnBrk="1" hangingPunct="1"/>
            <a:r>
              <a:rPr lang="en-GB" smtClean="0"/>
              <a:t>Employer risk</a:t>
            </a:r>
          </a:p>
          <a:p>
            <a:pPr lvl="1" eaLnBrk="1" hangingPunct="1"/>
            <a:r>
              <a:rPr lang="en-GB" smtClean="0"/>
              <a:t>Tax-raising powers</a:t>
            </a:r>
          </a:p>
          <a:p>
            <a:pPr lvl="1" eaLnBrk="1" hangingPunct="1"/>
            <a:r>
              <a:rPr lang="en-GB" smtClean="0"/>
              <a:t>Type of body (Scheduled, TAB, CAB)</a:t>
            </a:r>
          </a:p>
          <a:p>
            <a:pPr lvl="1" eaLnBrk="1" hangingPunct="1"/>
            <a:r>
              <a:rPr lang="en-GB" smtClean="0"/>
              <a:t>Open or closed to new entrants</a:t>
            </a:r>
          </a:p>
          <a:p>
            <a:pPr lvl="1" eaLnBrk="1" hangingPunct="1"/>
            <a:r>
              <a:rPr lang="en-GB" smtClean="0"/>
              <a:t>Guarantor in place?</a:t>
            </a:r>
          </a:p>
          <a:p>
            <a:pPr lvl="1" eaLnBrk="1" hangingPunct="1"/>
            <a:r>
              <a:rPr lang="en-GB" smtClean="0"/>
              <a:t>Financial strength</a:t>
            </a:r>
          </a:p>
          <a:p>
            <a:pPr lvl="1" eaLnBrk="1" hangingPunct="1"/>
            <a:r>
              <a:rPr lang="en-GB" smtClean="0"/>
              <a:t>Funding position/size of liabilities</a:t>
            </a:r>
          </a:p>
          <a:p>
            <a:pPr lvl="1" eaLnBrk="1" hangingPunct="1"/>
            <a:r>
              <a:rPr lang="en-GB" smtClean="0"/>
              <a:t>Heading to cessation?</a:t>
            </a:r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Less secure &amp; shorter-term employers</a:t>
            </a:r>
          </a:p>
        </p:txBody>
      </p:sp>
      <p:sp>
        <p:nvSpPr>
          <p:cNvPr id="56322" name="Content Placeholder 3"/>
          <p:cNvSpPr>
            <a:spLocks noGrp="1"/>
          </p:cNvSpPr>
          <p:nvPr>
            <p:ph idx="1"/>
          </p:nvPr>
        </p:nvSpPr>
        <p:spPr>
          <a:xfrm>
            <a:off x="230188" y="1600200"/>
            <a:ext cx="85566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Challenge: 	protect the Fund </a:t>
            </a:r>
          </a:p>
          <a:p>
            <a:pPr eaLnBrk="1" hangingPunct="1">
              <a:buFontTx/>
              <a:buNone/>
            </a:pPr>
            <a:r>
              <a:rPr lang="en-GB" smtClean="0"/>
              <a:t>			avoid pushing employers into insolvency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Reconsider deficit recovery</a:t>
            </a:r>
          </a:p>
          <a:p>
            <a:pPr eaLnBrk="1" hangingPunct="1"/>
            <a:r>
              <a:rPr lang="en-GB" smtClean="0"/>
              <a:t>Seek additional security</a:t>
            </a:r>
          </a:p>
          <a:p>
            <a:pPr eaLnBrk="1" hangingPunct="1"/>
            <a:r>
              <a:rPr lang="en-GB" smtClean="0"/>
              <a:t>Understand the risks</a:t>
            </a:r>
          </a:p>
          <a:p>
            <a:pPr eaLnBrk="1" hangingPunct="1"/>
            <a:r>
              <a:rPr lang="en-GB" smtClean="0"/>
              <a:t>Assess the likelihood of meeting target funding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Most secure longer term employers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30188" y="1773238"/>
            <a:ext cx="8229600" cy="4352925"/>
          </a:xfrm>
        </p:spPr>
        <p:txBody>
          <a:bodyPr/>
          <a:lstStyle/>
          <a:p>
            <a:pPr eaLnBrk="1" hangingPunct="1"/>
            <a:r>
              <a:rPr lang="en-GB" smtClean="0"/>
              <a:t>Longer term view can be taken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Consider stabilising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9"/>
          <p:cNvSpPr>
            <a:spLocks noGrp="1"/>
          </p:cNvSpPr>
          <p:nvPr>
            <p:ph type="ctrTitle"/>
          </p:nvPr>
        </p:nvSpPr>
        <p:spPr>
          <a:xfrm>
            <a:off x="2627313" y="3860800"/>
            <a:ext cx="6048375" cy="1295400"/>
          </a:xfrm>
        </p:spPr>
        <p:txBody>
          <a:bodyPr/>
          <a:lstStyle/>
          <a:p>
            <a:pPr eaLnBrk="1" hangingPunct="1"/>
            <a:r>
              <a:rPr lang="en-GB" smtClean="0"/>
              <a:t>LGPS 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New LGPS from 2014: funding impact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79388" y="1196975"/>
          <a:ext cx="7848600" cy="33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952328"/>
              </a:tblGrid>
              <a:tr h="4710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Existing</a:t>
                      </a:r>
                      <a:r>
                        <a:rPr lang="en-GB" baseline="0" dirty="0" smtClean="0"/>
                        <a:t> Scheme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Proposed New</a:t>
                      </a:r>
                      <a:r>
                        <a:rPr lang="en-GB" baseline="0" dirty="0" smtClean="0"/>
                        <a:t> Scheme</a:t>
                      </a:r>
                      <a:endParaRPr lang="en-GB" dirty="0"/>
                    </a:p>
                  </a:txBody>
                  <a:tcPr/>
                </a:tc>
              </a:tr>
              <a:tr h="47105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Benefit Type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Final Salary</a:t>
                      </a:r>
                      <a:endParaRPr lang="en-GB" dirty="0"/>
                    </a:p>
                  </a:txBody>
                  <a:tcPr>
                    <a:solidFill>
                      <a:srgbClr val="CEE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CARE with CPI revaluation</a:t>
                      </a:r>
                      <a:endParaRPr lang="en-GB" dirty="0"/>
                    </a:p>
                  </a:txBody>
                  <a:tcPr>
                    <a:solidFill>
                      <a:srgbClr val="CEE1EC"/>
                    </a:solidFill>
                  </a:tcPr>
                </a:tc>
              </a:tr>
              <a:tr h="47105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Accrual</a:t>
                      </a:r>
                      <a:r>
                        <a:rPr lang="en-GB" b="1" baseline="0" dirty="0" smtClean="0"/>
                        <a:t>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1/60</a:t>
                      </a:r>
                      <a:r>
                        <a:rPr lang="en-GB" baseline="30000" dirty="0" smtClean="0"/>
                        <a:t>th</a:t>
                      </a:r>
                      <a:endParaRPr lang="en-GB" dirty="0"/>
                    </a:p>
                  </a:txBody>
                  <a:tcPr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1/49</a:t>
                      </a:r>
                      <a:r>
                        <a:rPr lang="en-GB" baseline="30000" dirty="0" smtClean="0"/>
                        <a:t>th</a:t>
                      </a:r>
                      <a:endParaRPr lang="en-GB" dirty="0"/>
                    </a:p>
                  </a:txBody>
                  <a:tcPr>
                    <a:solidFill>
                      <a:srgbClr val="E8F1F6"/>
                    </a:solidFill>
                  </a:tcPr>
                </a:tc>
              </a:tr>
              <a:tr h="47105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Retirement Age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State</a:t>
                      </a:r>
                      <a:r>
                        <a:rPr lang="en-GB" baseline="0" dirty="0" smtClean="0"/>
                        <a:t> Pension Age</a:t>
                      </a:r>
                      <a:endParaRPr lang="en-GB" dirty="0"/>
                    </a:p>
                  </a:txBody>
                  <a:tcPr>
                    <a:solidFill>
                      <a:srgbClr val="CEE1EC"/>
                    </a:solidFill>
                  </a:tcPr>
                </a:tc>
              </a:tr>
              <a:tr h="81306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Member Contribu</a:t>
                      </a:r>
                      <a:r>
                        <a:rPr lang="en-GB" b="1" baseline="0" dirty="0" smtClean="0"/>
                        <a:t>t</a:t>
                      </a:r>
                      <a:r>
                        <a:rPr lang="en-GB" b="1" dirty="0" smtClean="0"/>
                        <a:t>ion</a:t>
                      </a:r>
                      <a:r>
                        <a:rPr lang="en-GB" b="1" baseline="0" dirty="0" smtClean="0"/>
                        <a:t>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Average</a:t>
                      </a:r>
                      <a:r>
                        <a:rPr lang="en-GB" baseline="0" dirty="0" smtClean="0"/>
                        <a:t> 6.5%</a:t>
                      </a:r>
                    </a:p>
                    <a:p>
                      <a:r>
                        <a:rPr lang="en-GB" baseline="0" dirty="0" smtClean="0"/>
                        <a:t>Full-time equiv. pay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Average 6.5%</a:t>
                      </a:r>
                    </a:p>
                    <a:p>
                      <a:r>
                        <a:rPr lang="en-GB" baseline="0" dirty="0" smtClean="0"/>
                        <a:t>Actual pay</a:t>
                      </a:r>
                    </a:p>
                  </a:txBody>
                  <a:tcPr>
                    <a:solidFill>
                      <a:srgbClr val="E8F1F6"/>
                    </a:solidFill>
                  </a:tcPr>
                </a:tc>
              </a:tr>
              <a:tr h="471058">
                <a:tc>
                  <a:txBody>
                    <a:bodyPr/>
                    <a:lstStyle/>
                    <a:p>
                      <a:r>
                        <a:rPr lang="en-GB" b="1" smtClean="0"/>
                        <a:t>Pensionable Salary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</a:t>
                      </a:r>
                      <a:r>
                        <a:rPr lang="en-GB" baseline="0" dirty="0" smtClean="0"/>
                        <a:t> contractual overtime excluded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smtClean="0"/>
                        <a:t>Non-contractual overtime included</a:t>
                      </a:r>
                      <a:endParaRPr lang="en-GB" baseline="0" dirty="0" smtClean="0"/>
                    </a:p>
                  </a:txBody>
                  <a:tcPr>
                    <a:solidFill>
                      <a:srgbClr val="CEE1EC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388" y="4576763"/>
            <a:ext cx="8640762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3"/>
              </a:buBlip>
              <a:defRPr/>
            </a:pPr>
            <a:r>
              <a:rPr lang="en-GB" sz="2000" kern="0" dirty="0">
                <a:solidFill>
                  <a:srgbClr val="646464"/>
                </a:solidFill>
                <a:latin typeface="Arial" pitchFamily="34" charset="0"/>
              </a:rPr>
              <a:t>Accrued rights protected (incl. retirement age, R85, final salary link)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3"/>
              </a:buBlip>
              <a:defRPr/>
            </a:pPr>
            <a:r>
              <a:rPr lang="en-GB" sz="2000" kern="0" dirty="0">
                <a:solidFill>
                  <a:srgbClr val="646464"/>
                </a:solidFill>
                <a:latin typeface="Arial" pitchFamily="34" charset="0"/>
              </a:rPr>
              <a:t>Existing scheme underpin for members within 10 years of NPA (age 65) at 1 April 2012 (“best of”)</a:t>
            </a:r>
            <a:endParaRPr lang="en-GB" sz="2000" kern="0" dirty="0">
              <a:solidFill>
                <a:srgbClr val="646464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buFontTx/>
              <a:buBlip>
                <a:blip r:embed="rId3"/>
              </a:buBlip>
              <a:defRPr/>
            </a:pPr>
            <a:r>
              <a:rPr lang="en-GB" sz="2000" kern="0" dirty="0">
                <a:solidFill>
                  <a:srgbClr val="646464"/>
                </a:solidFill>
                <a:latin typeface="+mn-lt"/>
              </a:rPr>
              <a:t>Introduction of a “50/50” option to bolster LGPS participation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6EC040"/>
              </a:buClr>
              <a:defRPr/>
            </a:pPr>
            <a:endParaRPr lang="en-GB" sz="2000" kern="0" dirty="0">
              <a:solidFill>
                <a:srgbClr val="646464"/>
              </a:solidFill>
              <a:latin typeface="+mn-lt"/>
            </a:endParaRPr>
          </a:p>
        </p:txBody>
      </p:sp>
      <p:sp>
        <p:nvSpPr>
          <p:cNvPr id="60449" name="SmileyX1"/>
          <p:cNvSpPr>
            <a:spLocks noChangeArrowheads="1"/>
          </p:cNvSpPr>
          <p:nvPr/>
        </p:nvSpPr>
        <p:spPr bwMode="auto">
          <a:xfrm>
            <a:off x="8172450" y="1704975"/>
            <a:ext cx="360363" cy="360363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0" name="SmileyX3"/>
          <p:cNvSpPr>
            <a:spLocks noChangeArrowheads="1"/>
          </p:cNvSpPr>
          <p:nvPr/>
        </p:nvSpPr>
        <p:spPr bwMode="auto">
          <a:xfrm>
            <a:off x="8172450" y="2208213"/>
            <a:ext cx="360363" cy="3587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1" name="SmileyX1"/>
          <p:cNvSpPr>
            <a:spLocks noChangeArrowheads="1"/>
          </p:cNvSpPr>
          <p:nvPr/>
        </p:nvSpPr>
        <p:spPr bwMode="auto">
          <a:xfrm>
            <a:off x="8172450" y="2686050"/>
            <a:ext cx="360363" cy="360363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2" name="SmileyX2"/>
          <p:cNvSpPr>
            <a:spLocks noChangeArrowheads="1"/>
          </p:cNvSpPr>
          <p:nvPr/>
        </p:nvSpPr>
        <p:spPr bwMode="auto">
          <a:xfrm>
            <a:off x="8172450" y="3316288"/>
            <a:ext cx="360363" cy="358775"/>
          </a:xfrm>
          <a:prstGeom prst="smileyFace">
            <a:avLst>
              <a:gd name="adj" fmla="val -145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3" name="SmileyX3"/>
          <p:cNvSpPr>
            <a:spLocks noChangeArrowheads="1"/>
          </p:cNvSpPr>
          <p:nvPr/>
        </p:nvSpPr>
        <p:spPr bwMode="auto">
          <a:xfrm>
            <a:off x="8172450" y="4006850"/>
            <a:ext cx="360363" cy="35877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Impact on benefits of LGPS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600200"/>
            <a:ext cx="8913812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400" dirty="0" smtClean="0"/>
              <a:t>Assume CPI = 2.0% p.a.     Salary Growth = 4.0% p.a.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u="sng" dirty="0" smtClean="0"/>
              <a:t>Example 1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Member aged 45, Expected to retire at 65, Salary £18,000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Expected pension earned in next year:-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Old Scheme -  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/</a:t>
            </a:r>
            <a:r>
              <a:rPr lang="en-GB" sz="2400" baseline="-25000" dirty="0" smtClean="0"/>
              <a:t>60</a:t>
            </a:r>
            <a:r>
              <a:rPr lang="en-GB" sz="2400" dirty="0" smtClean="0"/>
              <a:t>  x £18,000  x 1.04</a:t>
            </a:r>
            <a:r>
              <a:rPr lang="en-GB" sz="2400" baseline="30000" dirty="0" smtClean="0"/>
              <a:t>20</a:t>
            </a:r>
            <a:r>
              <a:rPr lang="en-GB" sz="2400" dirty="0" smtClean="0"/>
              <a:t> = £657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		          £300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New Scheme - 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/</a:t>
            </a:r>
            <a:r>
              <a:rPr lang="en-GB" sz="2400" baseline="-25000" dirty="0" smtClean="0"/>
              <a:t>49</a:t>
            </a:r>
            <a:r>
              <a:rPr lang="en-GB" sz="2400" dirty="0" smtClean="0"/>
              <a:t> x £18,000  x 1.02</a:t>
            </a:r>
            <a:r>
              <a:rPr lang="en-GB" sz="2400" baseline="30000" dirty="0" smtClean="0"/>
              <a:t>20</a:t>
            </a:r>
            <a:r>
              <a:rPr lang="en-GB" sz="2400" dirty="0" smtClean="0"/>
              <a:t> = £545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		          £367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  <a:p>
            <a:pPr eaLnBrk="1" hangingPunct="1">
              <a:buFontTx/>
              <a:buNone/>
              <a:defRPr/>
            </a:pPr>
            <a:endParaRPr lang="en-GB" dirty="0"/>
          </a:p>
        </p:txBody>
      </p:sp>
      <p:sp>
        <p:nvSpPr>
          <p:cNvPr id="8" name="Left Brace 7"/>
          <p:cNvSpPr/>
          <p:nvPr/>
        </p:nvSpPr>
        <p:spPr>
          <a:xfrm>
            <a:off x="3131840" y="3424646"/>
            <a:ext cx="360040" cy="2106234"/>
          </a:xfrm>
          <a:prstGeom prst="leftBrace">
            <a:avLst/>
          </a:prstGeom>
          <a:ln>
            <a:solidFill>
              <a:schemeClr val="tx2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Left Brace 8"/>
          <p:cNvSpPr/>
          <p:nvPr/>
        </p:nvSpPr>
        <p:spPr>
          <a:xfrm>
            <a:off x="3203848" y="4522768"/>
            <a:ext cx="360040" cy="1962218"/>
          </a:xfrm>
          <a:prstGeom prst="leftBrace">
            <a:avLst/>
          </a:prstGeom>
          <a:ln>
            <a:solidFill>
              <a:schemeClr val="tx2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9"/>
          <p:cNvSpPr>
            <a:spLocks noGrp="1"/>
          </p:cNvSpPr>
          <p:nvPr>
            <p:ph type="ctrTitle"/>
          </p:nvPr>
        </p:nvSpPr>
        <p:spPr>
          <a:xfrm>
            <a:off x="2627313" y="3860800"/>
            <a:ext cx="6048375" cy="1295400"/>
          </a:xfrm>
        </p:spPr>
        <p:txBody>
          <a:bodyPr/>
          <a:lstStyle/>
          <a:p>
            <a:pPr eaLnBrk="1" hangingPunct="1"/>
            <a:r>
              <a:rPr lang="en-GB" smtClean="0"/>
              <a:t>Preparation for 2013 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Impact on  benefits of LGPS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600200"/>
            <a:ext cx="8913812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400" dirty="0" smtClean="0"/>
              <a:t>Assume CPI = 2.0% p.a.     Salary Growth = 4.0% p.a.</a:t>
            </a:r>
          </a:p>
          <a:p>
            <a:pPr eaLnBrk="1" hangingPunct="1">
              <a:buFontTx/>
              <a:buNone/>
              <a:defRPr/>
            </a:pPr>
            <a:endParaRPr lang="en-GB" sz="2400" dirty="0" smtClean="0"/>
          </a:p>
          <a:p>
            <a:pPr eaLnBrk="1" hangingPunct="1">
              <a:buFontTx/>
              <a:buNone/>
              <a:defRPr/>
            </a:pPr>
            <a:r>
              <a:rPr lang="en-GB" sz="2400" u="sng" dirty="0" smtClean="0"/>
              <a:t>Example 2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Member aged 60, Expected to retire at 65, Salary £18,000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Expected pension earned in next year:-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Old Scheme -  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/</a:t>
            </a:r>
            <a:r>
              <a:rPr lang="en-GB" sz="2400" baseline="-25000" dirty="0" smtClean="0"/>
              <a:t>60</a:t>
            </a:r>
            <a:r>
              <a:rPr lang="en-GB" sz="2400" dirty="0" smtClean="0"/>
              <a:t> x £18,000  x 1.04</a:t>
            </a:r>
            <a:r>
              <a:rPr lang="en-GB" sz="2400" baseline="30000" dirty="0" smtClean="0"/>
              <a:t>5</a:t>
            </a:r>
            <a:r>
              <a:rPr lang="en-GB" sz="2400" dirty="0" smtClean="0"/>
              <a:t> = £365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		          £300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New Scheme - 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/</a:t>
            </a:r>
            <a:r>
              <a:rPr lang="en-GB" sz="2400" baseline="-25000" dirty="0" smtClean="0"/>
              <a:t>49</a:t>
            </a:r>
            <a:r>
              <a:rPr lang="en-GB" sz="2400" dirty="0" smtClean="0"/>
              <a:t> x £18,000  x 1.02</a:t>
            </a:r>
            <a:r>
              <a:rPr lang="en-GB" sz="2400" baseline="30000" dirty="0" smtClean="0"/>
              <a:t>5</a:t>
            </a:r>
            <a:r>
              <a:rPr lang="en-GB" sz="2400" dirty="0" smtClean="0"/>
              <a:t> = £405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		          £367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  <a:p>
            <a:pPr eaLnBrk="1" hangingPunct="1">
              <a:buFontTx/>
              <a:buNone/>
              <a:defRPr/>
            </a:pPr>
            <a:endParaRPr lang="en-GB" dirty="0"/>
          </a:p>
        </p:txBody>
      </p:sp>
      <p:sp>
        <p:nvSpPr>
          <p:cNvPr id="7" name="Left Brace 6"/>
          <p:cNvSpPr/>
          <p:nvPr/>
        </p:nvSpPr>
        <p:spPr>
          <a:xfrm>
            <a:off x="3131840" y="3645024"/>
            <a:ext cx="360040" cy="1944216"/>
          </a:xfrm>
          <a:prstGeom prst="leftBrace">
            <a:avLst/>
          </a:prstGeom>
          <a:ln>
            <a:solidFill>
              <a:schemeClr val="tx2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Left Brace 8"/>
          <p:cNvSpPr/>
          <p:nvPr/>
        </p:nvSpPr>
        <p:spPr>
          <a:xfrm>
            <a:off x="3203848" y="4653136"/>
            <a:ext cx="360040" cy="1944216"/>
          </a:xfrm>
          <a:prstGeom prst="leftBrace">
            <a:avLst/>
          </a:prstGeom>
          <a:ln>
            <a:solidFill>
              <a:schemeClr val="tx2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LGPS 2014 impact on employers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30188" y="1125538"/>
            <a:ext cx="8913812" cy="460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i="1" smtClean="0">
                <a:solidFill>
                  <a:srgbClr val="FF6600"/>
                </a:solidFill>
              </a:rPr>
              <a:t>Taken in isolation...</a:t>
            </a:r>
          </a:p>
          <a:p>
            <a:pPr eaLnBrk="1" hangingPunct="1"/>
            <a:r>
              <a:rPr lang="en-GB" smtClean="0"/>
              <a:t>No impact on existing deficits (past service)</a:t>
            </a:r>
          </a:p>
          <a:p>
            <a:pPr lvl="1" eaLnBrk="1" hangingPunct="1"/>
            <a:r>
              <a:rPr lang="en-GB" sz="2200" smtClean="0"/>
              <a:t>Accrued rights to 2014 are protected</a:t>
            </a:r>
          </a:p>
          <a:p>
            <a:pPr eaLnBrk="1" hangingPunct="1"/>
            <a:r>
              <a:rPr lang="en-GB" smtClean="0"/>
              <a:t>Modest savings on new benefits (future service)</a:t>
            </a:r>
          </a:p>
          <a:p>
            <a:pPr lvl="1" eaLnBrk="1" hangingPunct="1"/>
            <a:r>
              <a:rPr lang="en-GB" sz="2200" smtClean="0"/>
              <a:t>c1%-2% of pay across whole fund?</a:t>
            </a:r>
          </a:p>
          <a:p>
            <a:pPr eaLnBrk="1" hangingPunct="1"/>
            <a:r>
              <a:rPr lang="en-GB" smtClean="0"/>
              <a:t>Savings will vary by employer:</a:t>
            </a:r>
          </a:p>
          <a:p>
            <a:pPr lvl="1" eaLnBrk="1" hangingPunct="1"/>
            <a:r>
              <a:rPr lang="en-GB" sz="2200" smtClean="0"/>
              <a:t>Depends on membership profile</a:t>
            </a:r>
          </a:p>
          <a:p>
            <a:pPr lvl="1" eaLnBrk="1" hangingPunct="1"/>
            <a:r>
              <a:rPr lang="en-GB" sz="2200" smtClean="0"/>
              <a:t>Changes to member contributions</a:t>
            </a:r>
          </a:p>
          <a:p>
            <a:pPr lvl="1" eaLnBrk="1" hangingPunct="1"/>
            <a:r>
              <a:rPr lang="en-GB" sz="2200" smtClean="0"/>
              <a:t>Take up of “50/50” option pay profile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5" name="TextBox 4"/>
          <p:cNvSpPr txBox="1"/>
          <p:nvPr/>
        </p:nvSpPr>
        <p:spPr>
          <a:xfrm>
            <a:off x="-396875" y="5846763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F06A00"/>
                </a:solidFill>
                <a:latin typeface="+mn-lt"/>
              </a:rPr>
              <a:t>... but cannot take in isolation!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49"/>
          <p:cNvSpPr>
            <a:spLocks noGrp="1"/>
          </p:cNvSpPr>
          <p:nvPr>
            <p:ph type="ctrTitle"/>
          </p:nvPr>
        </p:nvSpPr>
        <p:spPr>
          <a:xfrm>
            <a:off x="1331913" y="3860800"/>
            <a:ext cx="7343775" cy="1295400"/>
          </a:xfrm>
        </p:spPr>
        <p:txBody>
          <a:bodyPr/>
          <a:lstStyle/>
          <a:p>
            <a:pPr eaLnBrk="1" hangingPunct="1"/>
            <a:r>
              <a:rPr lang="en-GB" smtClean="0"/>
              <a:t>Proposed changes to State Pension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Proposed changes to State Pension 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230188" y="1600200"/>
            <a:ext cx="8445500" cy="4525963"/>
          </a:xfrm>
        </p:spPr>
        <p:txBody>
          <a:bodyPr/>
          <a:lstStyle/>
          <a:p>
            <a:pPr eaLnBrk="1" hangingPunct="1"/>
            <a:r>
              <a:rPr lang="en-GB" smtClean="0"/>
              <a:t>Contracting out abolished (2017 at the earliest)</a:t>
            </a:r>
          </a:p>
          <a:p>
            <a:pPr eaLnBrk="1" hangingPunct="1"/>
            <a:r>
              <a:rPr lang="en-GB" smtClean="0"/>
              <a:t>Single tier pension for all (£144 per week)</a:t>
            </a:r>
          </a:p>
          <a:p>
            <a:pPr eaLnBrk="1" hangingPunct="1"/>
            <a:r>
              <a:rPr lang="en-GB" smtClean="0"/>
              <a:t>Current basic state pension = £107.45 per week</a:t>
            </a:r>
          </a:p>
          <a:p>
            <a:pPr eaLnBrk="1" hangingPunct="1"/>
            <a:r>
              <a:rPr lang="en-GB" smtClean="0"/>
              <a:t>Contracting out NIC rebate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Contracting Out NIC Rebate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Applies to gross salary between £5,564 and £40,040 (in 2012/13)</a:t>
            </a:r>
          </a:p>
          <a:p>
            <a:pPr eaLnBrk="1" hangingPunct="1"/>
            <a:r>
              <a:rPr lang="en-GB" smtClean="0"/>
              <a:t>Employer rate is 3.4% (in 2012/13)</a:t>
            </a:r>
          </a:p>
          <a:p>
            <a:pPr eaLnBrk="1" hangingPunct="1"/>
            <a:r>
              <a:rPr lang="en-GB" smtClean="0"/>
              <a:t>Employee rate is 1.4% (in 2012/13)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49"/>
          <p:cNvSpPr>
            <a:spLocks noGrp="1"/>
          </p:cNvSpPr>
          <p:nvPr>
            <p:ph type="ctrTitle"/>
          </p:nvPr>
        </p:nvSpPr>
        <p:spPr>
          <a:xfrm>
            <a:off x="2627313" y="3860800"/>
            <a:ext cx="6048375" cy="1295400"/>
          </a:xfrm>
        </p:spPr>
        <p:txBody>
          <a:bodyPr/>
          <a:lstStyle/>
          <a:p>
            <a:pPr eaLnBrk="1" hangingPunct="1"/>
            <a:r>
              <a:rPr lang="en-GB" smtClean="0"/>
              <a:t>When you leave here today...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Next steps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Pensions reform to be finalised</a:t>
            </a:r>
          </a:p>
          <a:p>
            <a:pPr eaLnBrk="1" hangingPunct="1"/>
            <a:r>
              <a:rPr lang="en-GB" sz="2400" smtClean="0"/>
              <a:t>Accurate and timely data to be submitted</a:t>
            </a:r>
          </a:p>
          <a:p>
            <a:pPr eaLnBrk="1" hangingPunct="1"/>
            <a:r>
              <a:rPr lang="en-GB" sz="2400" smtClean="0"/>
              <a:t>Fund acknowledges different types of employer </a:t>
            </a:r>
          </a:p>
          <a:p>
            <a:pPr eaLnBrk="1" hangingPunct="1"/>
            <a:r>
              <a:rPr lang="en-GB" sz="2400" smtClean="0"/>
              <a:t>Increases in contributions probably required</a:t>
            </a:r>
          </a:p>
          <a:p>
            <a:pPr eaLnBrk="1" hangingPunct="1">
              <a:buFontTx/>
              <a:buNone/>
            </a:pPr>
            <a:endParaRPr lang="en-GB" sz="2000" b="1" smtClean="0">
              <a:solidFill>
                <a:srgbClr val="F06A00"/>
              </a:solidFill>
            </a:endParaRPr>
          </a:p>
          <a:p>
            <a:pPr eaLnBrk="1" hangingPunct="1">
              <a:buFontTx/>
              <a:buNone/>
            </a:pPr>
            <a:r>
              <a:rPr lang="en-GB" sz="2400" b="1" smtClean="0">
                <a:solidFill>
                  <a:srgbClr val="F06A00"/>
                </a:solidFill>
              </a:rPr>
              <a:t>	Keep in close touch with the Pensions Team!!</a:t>
            </a:r>
          </a:p>
          <a:p>
            <a:pPr eaLnBrk="1" hangingPunct="1">
              <a:buFontTx/>
              <a:buNone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Purposes of an actuarial valuation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sz="half" idx="2"/>
          </p:nvPr>
        </p:nvSpPr>
        <p:spPr>
          <a:xfrm>
            <a:off x="395288" y="1844675"/>
            <a:ext cx="7643812" cy="3384550"/>
          </a:xfrm>
        </p:spPr>
        <p:txBody>
          <a:bodyPr/>
          <a:lstStyle/>
          <a:p>
            <a:pPr eaLnBrk="1" hangingPunct="1"/>
            <a:r>
              <a:rPr lang="en-GB" sz="2800" smtClean="0"/>
              <a:t>We have to!</a:t>
            </a:r>
          </a:p>
          <a:p>
            <a:pPr eaLnBrk="1" hangingPunct="1"/>
            <a:r>
              <a:rPr lang="en-GB" sz="2800" smtClean="0"/>
              <a:t>Recommend employer contribution rates </a:t>
            </a:r>
          </a:p>
          <a:p>
            <a:pPr eaLnBrk="1" hangingPunct="1"/>
            <a:r>
              <a:rPr lang="en-GB" sz="2800" smtClean="0"/>
              <a:t>Assess past service deficit and future service cost</a:t>
            </a:r>
          </a:p>
          <a:p>
            <a:pPr eaLnBrk="1" hangingPunct="1"/>
            <a:r>
              <a:rPr lang="en-GB" sz="2800" smtClean="0"/>
              <a:t>Monitor experience vs. Assumptions</a:t>
            </a:r>
          </a:p>
          <a:p>
            <a:pPr eaLnBrk="1" hangingPunct="1"/>
            <a:endParaRPr lang="en-GB" sz="2800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5" name="TextBox 4"/>
          <p:cNvSpPr txBox="1"/>
          <p:nvPr/>
        </p:nvSpPr>
        <p:spPr>
          <a:xfrm>
            <a:off x="525463" y="5786438"/>
            <a:ext cx="7000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F06A00"/>
                </a:solidFill>
                <a:latin typeface="+mn-lt"/>
              </a:rPr>
              <a:t>Formal review required every 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2013 valuation: what employers need to do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GB" smtClean="0"/>
              <a:t>Liaise with pensions team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smtClean="0"/>
              <a:t>Data correct and up to date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smtClean="0"/>
              <a:t>Watch out for communications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smtClean="0"/>
              <a:t>Look out for Funding Strategy Statement (FSS) consultation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Data submission for the 2013 Valuation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sz="half" idx="2"/>
          </p:nvPr>
        </p:nvSpPr>
        <p:spPr>
          <a:xfrm>
            <a:off x="357188" y="1285875"/>
            <a:ext cx="8143875" cy="4714875"/>
          </a:xfrm>
        </p:spPr>
        <p:txBody>
          <a:bodyPr/>
          <a:lstStyle/>
          <a:p>
            <a:pPr eaLnBrk="1" hangingPunct="1"/>
            <a:r>
              <a:rPr lang="en-GB" sz="2800" smtClean="0"/>
              <a:t>Rely on accuracy of membership data</a:t>
            </a:r>
          </a:p>
          <a:p>
            <a:pPr eaLnBrk="1" hangingPunct="1"/>
            <a:r>
              <a:rPr lang="en-GB" sz="2800" smtClean="0"/>
              <a:t>Administering Authority require information from employers</a:t>
            </a:r>
          </a:p>
          <a:p>
            <a:pPr lvl="1" eaLnBrk="1" hangingPunct="1"/>
            <a:r>
              <a:rPr lang="en-GB" smtClean="0"/>
              <a:t>Changes in membership</a:t>
            </a:r>
          </a:p>
          <a:p>
            <a:pPr lvl="1" eaLnBrk="1" hangingPunct="1"/>
            <a:r>
              <a:rPr lang="en-GB" smtClean="0"/>
              <a:t>Correct salaries/contributions paid</a:t>
            </a:r>
          </a:p>
          <a:p>
            <a:pPr eaLnBrk="1" hangingPunct="1"/>
            <a:r>
              <a:rPr lang="en-GB" sz="2800" smtClean="0"/>
              <a:t>Missing/incorrect data could result in:</a:t>
            </a:r>
          </a:p>
          <a:p>
            <a:pPr lvl="1" eaLnBrk="1" hangingPunct="1"/>
            <a:r>
              <a:rPr lang="en-GB" smtClean="0"/>
              <a:t>A higher value being placed on future benefit promises</a:t>
            </a:r>
          </a:p>
          <a:p>
            <a:pPr lvl="1" eaLnBrk="1" hangingPunct="1"/>
            <a:r>
              <a:rPr lang="en-GB" smtClean="0"/>
              <a:t>A higher contribution rate</a:t>
            </a:r>
          </a:p>
          <a:p>
            <a:pPr lvl="1" eaLnBrk="1" hangingPunct="1"/>
            <a:r>
              <a:rPr lang="en-GB" smtClean="0"/>
              <a:t>Additional fees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642938" y="11430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Name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916238" y="1268413"/>
            <a:ext cx="1720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Date of Birth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635375" y="2349500"/>
            <a:ext cx="61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Title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2071688" y="3500438"/>
            <a:ext cx="2036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Date of Joining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5003800" y="4437063"/>
            <a:ext cx="2093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Date of Leaving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4787900" y="2276475"/>
            <a:ext cx="222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Pensionable Pay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785813" y="2357438"/>
            <a:ext cx="114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Final Pay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1000125" y="492918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Part-time Hours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5651500" y="2852738"/>
            <a:ext cx="1749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Full-time Hours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4787900" y="1484313"/>
            <a:ext cx="269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Certificates of Protection</a:t>
            </a:r>
          </a:p>
        </p:txBody>
      </p:sp>
      <p:sp>
        <p:nvSpPr>
          <p:cNvPr id="30731" name="TextBox 16"/>
          <p:cNvSpPr txBox="1">
            <a:spLocks noChangeArrowheads="1"/>
          </p:cNvSpPr>
          <p:nvPr/>
        </p:nvSpPr>
        <p:spPr bwMode="auto">
          <a:xfrm>
            <a:off x="2124075" y="1989138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NI Number</a:t>
            </a:r>
          </a:p>
        </p:txBody>
      </p:sp>
      <p:sp>
        <p:nvSpPr>
          <p:cNvPr id="30732" name="TextBox 17"/>
          <p:cNvSpPr txBox="1">
            <a:spLocks noChangeArrowheads="1"/>
          </p:cNvSpPr>
          <p:nvPr/>
        </p:nvSpPr>
        <p:spPr bwMode="auto">
          <a:xfrm>
            <a:off x="4357688" y="3857625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Reason for leaving</a:t>
            </a:r>
          </a:p>
        </p:txBody>
      </p:sp>
      <p:sp>
        <p:nvSpPr>
          <p:cNvPr id="30733" name="TextBox 18"/>
          <p:cNvSpPr txBox="1">
            <a:spLocks noChangeArrowheads="1"/>
          </p:cNvSpPr>
          <p:nvPr/>
        </p:nvSpPr>
        <p:spPr bwMode="auto">
          <a:xfrm>
            <a:off x="2339975" y="2565400"/>
            <a:ext cx="106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Opt-outs</a:t>
            </a:r>
          </a:p>
        </p:txBody>
      </p:sp>
      <p:sp>
        <p:nvSpPr>
          <p:cNvPr id="30734" name="TextBox 19"/>
          <p:cNvSpPr txBox="1">
            <a:spLocks noChangeArrowheads="1"/>
          </p:cNvSpPr>
          <p:nvPr/>
        </p:nvSpPr>
        <p:spPr bwMode="auto">
          <a:xfrm>
            <a:off x="5429250" y="55006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Opt-ins</a:t>
            </a:r>
          </a:p>
        </p:txBody>
      </p:sp>
      <p:sp>
        <p:nvSpPr>
          <p:cNvPr id="30735" name="TextBox 20"/>
          <p:cNvSpPr txBox="1">
            <a:spLocks noChangeArrowheads="1"/>
          </p:cNvSpPr>
          <p:nvPr/>
        </p:nvSpPr>
        <p:spPr bwMode="auto">
          <a:xfrm>
            <a:off x="1643063" y="57150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NI Class</a:t>
            </a:r>
          </a:p>
        </p:txBody>
      </p:sp>
      <p:sp>
        <p:nvSpPr>
          <p:cNvPr id="30736" name="TextBox 21"/>
          <p:cNvSpPr txBox="1">
            <a:spLocks noChangeArrowheads="1"/>
          </p:cNvSpPr>
          <p:nvPr/>
        </p:nvSpPr>
        <p:spPr bwMode="auto">
          <a:xfrm>
            <a:off x="4143375" y="5072063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C/O Earnings</a:t>
            </a:r>
          </a:p>
        </p:txBody>
      </p:sp>
      <p:sp>
        <p:nvSpPr>
          <p:cNvPr id="30737" name="TextBox 22"/>
          <p:cNvSpPr txBox="1">
            <a:spLocks noChangeArrowheads="1"/>
          </p:cNvSpPr>
          <p:nvPr/>
        </p:nvSpPr>
        <p:spPr bwMode="auto">
          <a:xfrm>
            <a:off x="1000125" y="3071813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Marital Status</a:t>
            </a:r>
          </a:p>
        </p:txBody>
      </p:sp>
      <p:sp>
        <p:nvSpPr>
          <p:cNvPr id="30738" name="TextBox 23"/>
          <p:cNvSpPr txBox="1">
            <a:spLocks noChangeArrowheads="1"/>
          </p:cNvSpPr>
          <p:nvPr/>
        </p:nvSpPr>
        <p:spPr bwMode="auto">
          <a:xfrm>
            <a:off x="4214813" y="3357563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Employer</a:t>
            </a:r>
          </a:p>
        </p:txBody>
      </p:sp>
      <p:sp>
        <p:nvSpPr>
          <p:cNvPr id="30739" name="TextBox 24"/>
          <p:cNvSpPr txBox="1">
            <a:spLocks noChangeArrowheads="1"/>
          </p:cNvSpPr>
          <p:nvPr/>
        </p:nvSpPr>
        <p:spPr bwMode="auto">
          <a:xfrm>
            <a:off x="1000125" y="4357688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Address</a:t>
            </a:r>
          </a:p>
        </p:txBody>
      </p:sp>
      <p:sp>
        <p:nvSpPr>
          <p:cNvPr id="30740" name="TextBox 25"/>
          <p:cNvSpPr txBox="1">
            <a:spLocks noChangeArrowheads="1"/>
          </p:cNvSpPr>
          <p:nvPr/>
        </p:nvSpPr>
        <p:spPr bwMode="auto">
          <a:xfrm>
            <a:off x="3214688" y="4429125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Added Years</a:t>
            </a:r>
          </a:p>
        </p:txBody>
      </p:sp>
      <p:sp>
        <p:nvSpPr>
          <p:cNvPr id="30741" name="TextBox 26"/>
          <p:cNvSpPr txBox="1">
            <a:spLocks noChangeArrowheads="1"/>
          </p:cNvSpPr>
          <p:nvPr/>
        </p:nvSpPr>
        <p:spPr bwMode="auto">
          <a:xfrm>
            <a:off x="6858000" y="5357813"/>
            <a:ext cx="160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Augmentation</a:t>
            </a:r>
          </a:p>
        </p:txBody>
      </p:sp>
      <p:sp>
        <p:nvSpPr>
          <p:cNvPr id="30742" name="TextBox 27"/>
          <p:cNvSpPr txBox="1">
            <a:spLocks noChangeArrowheads="1"/>
          </p:cNvSpPr>
          <p:nvPr/>
        </p:nvSpPr>
        <p:spPr bwMode="auto">
          <a:xfrm flipH="1">
            <a:off x="6000750" y="3500438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Additional Contributions</a:t>
            </a:r>
          </a:p>
        </p:txBody>
      </p:sp>
      <p:sp>
        <p:nvSpPr>
          <p:cNvPr id="30743" name="TextBox 28"/>
          <p:cNvSpPr txBox="1">
            <a:spLocks noChangeArrowheads="1"/>
          </p:cNvSpPr>
          <p:nvPr/>
        </p:nvSpPr>
        <p:spPr bwMode="auto">
          <a:xfrm>
            <a:off x="2071688" y="5286375"/>
            <a:ext cx="1979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Contribution Rate</a:t>
            </a:r>
          </a:p>
        </p:txBody>
      </p:sp>
      <p:sp>
        <p:nvSpPr>
          <p:cNvPr id="30744" name="TextBox 29"/>
          <p:cNvSpPr txBox="1">
            <a:spLocks noChangeArrowheads="1"/>
          </p:cNvSpPr>
          <p:nvPr/>
        </p:nvSpPr>
        <p:spPr bwMode="auto">
          <a:xfrm>
            <a:off x="285750" y="1643063"/>
            <a:ext cx="248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Officer/Manual Worker</a:t>
            </a:r>
          </a:p>
        </p:txBody>
      </p:sp>
      <p:sp>
        <p:nvSpPr>
          <p:cNvPr id="30745" name="TextBox 30"/>
          <p:cNvSpPr txBox="1">
            <a:spLocks noChangeArrowheads="1"/>
          </p:cNvSpPr>
          <p:nvPr/>
        </p:nvSpPr>
        <p:spPr bwMode="auto">
          <a:xfrm>
            <a:off x="3500438" y="3000375"/>
            <a:ext cx="158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Maiden name</a:t>
            </a:r>
          </a:p>
        </p:txBody>
      </p:sp>
      <p:sp>
        <p:nvSpPr>
          <p:cNvPr id="30746" name="TextBox 31"/>
          <p:cNvSpPr txBox="1">
            <a:spLocks noChangeArrowheads="1"/>
          </p:cNvSpPr>
          <p:nvPr/>
        </p:nvSpPr>
        <p:spPr bwMode="auto">
          <a:xfrm>
            <a:off x="2714625" y="4071938"/>
            <a:ext cx="1860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Spouse’s details</a:t>
            </a:r>
          </a:p>
        </p:txBody>
      </p:sp>
      <p:sp>
        <p:nvSpPr>
          <p:cNvPr id="30747" name="TextBox 32"/>
          <p:cNvSpPr txBox="1">
            <a:spLocks noChangeArrowheads="1"/>
          </p:cNvSpPr>
          <p:nvPr/>
        </p:nvSpPr>
        <p:spPr bwMode="auto">
          <a:xfrm>
            <a:off x="3500438" y="6143625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Service Credit - transfers</a:t>
            </a:r>
          </a:p>
        </p:txBody>
      </p:sp>
      <p:sp>
        <p:nvSpPr>
          <p:cNvPr id="30748" name="TextBox 33"/>
          <p:cNvSpPr txBox="1">
            <a:spLocks noChangeArrowheads="1"/>
          </p:cNvSpPr>
          <p:nvPr/>
        </p:nvSpPr>
        <p:spPr bwMode="auto">
          <a:xfrm>
            <a:off x="6929438" y="4786313"/>
            <a:ext cx="153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Year end info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4213" y="549275"/>
            <a:ext cx="7704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What information can impact on benefit and liability levels?</a:t>
            </a: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Most important data items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Pensionable Pay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mtClean="0"/>
              <a:t>Date of birth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mtClean="0"/>
              <a:t>Length of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Impact of incorrect data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Example (Active Member)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4213" y="2420938"/>
          <a:ext cx="7715250" cy="3271837"/>
        </p:xfrm>
        <a:graphic>
          <a:graphicData uri="http://schemas.openxmlformats.org/drawingml/2006/table">
            <a:tbl>
              <a:tblPr/>
              <a:tblGrid>
                <a:gridCol w="955851"/>
                <a:gridCol w="1888613"/>
                <a:gridCol w="2038687"/>
                <a:gridCol w="1304484"/>
                <a:gridCol w="1527669"/>
              </a:tblGrid>
              <a:tr h="10721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Sex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DOB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Service Date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FTE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Salary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£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Liability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£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040"/>
                    </a:solidFill>
                  </a:tcPr>
                </a:tc>
              </a:tr>
              <a:tr h="5500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01/01/1956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01/01/1989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15,000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75,000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01/01/1956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01/01/1989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10,500</a:t>
                      </a:r>
                      <a:endParaRPr lang="en-GB" sz="1000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50,000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01/01/1965</a:t>
                      </a:r>
                      <a:endParaRPr lang="en-GB" sz="1000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01/01/1989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10,500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40,000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M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01/01/1965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01/01/1998</a:t>
                      </a:r>
                      <a:endParaRPr lang="en-GB" sz="1000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10,500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900" dirty="0" smtClean="0">
                          <a:solidFill>
                            <a:srgbClr val="4B4B4B"/>
                          </a:solidFill>
                          <a:latin typeface="Arial"/>
                          <a:ea typeface="Times New Roman"/>
                        </a:rPr>
                        <a:t>25,000</a:t>
                      </a:r>
                      <a:endParaRPr lang="en-GB" sz="1000" dirty="0">
                        <a:solidFill>
                          <a:srgbClr val="4B4B4B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C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Slide Template">
  <a:themeElements>
    <a:clrScheme name="Office Theme 14">
      <a:dk1>
        <a:srgbClr val="646464"/>
      </a:dk1>
      <a:lt1>
        <a:srgbClr val="FFFFFF"/>
      </a:lt1>
      <a:dk2>
        <a:srgbClr val="4B4B4B"/>
      </a:dk2>
      <a:lt2>
        <a:srgbClr val="808080"/>
      </a:lt2>
      <a:accent1>
        <a:srgbClr val="3FA6CC"/>
      </a:accent1>
      <a:accent2>
        <a:srgbClr val="6EC040"/>
      </a:accent2>
      <a:accent3>
        <a:srgbClr val="FFFFFF"/>
      </a:accent3>
      <a:accent4>
        <a:srgbClr val="545454"/>
      </a:accent4>
      <a:accent5>
        <a:srgbClr val="AFD0E2"/>
      </a:accent5>
      <a:accent6>
        <a:srgbClr val="63AE39"/>
      </a:accent6>
      <a:hlink>
        <a:srgbClr val="F06A00"/>
      </a:hlink>
      <a:folHlink>
        <a:srgbClr val="F2016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646464"/>
        </a:dk1>
        <a:lt1>
          <a:srgbClr val="FFFFFF"/>
        </a:lt1>
        <a:dk2>
          <a:srgbClr val="4B4B4B"/>
        </a:dk2>
        <a:lt2>
          <a:srgbClr val="808080"/>
        </a:lt2>
        <a:accent1>
          <a:srgbClr val="3FA6CC"/>
        </a:accent1>
        <a:accent2>
          <a:srgbClr val="6EC040"/>
        </a:accent2>
        <a:accent3>
          <a:srgbClr val="FFFFFF"/>
        </a:accent3>
        <a:accent4>
          <a:srgbClr val="545454"/>
        </a:accent4>
        <a:accent5>
          <a:srgbClr val="AFD0E2"/>
        </a:accent5>
        <a:accent6>
          <a:srgbClr val="63AE39"/>
        </a:accent6>
        <a:hlink>
          <a:srgbClr val="F06A00"/>
        </a:hlink>
        <a:folHlink>
          <a:srgbClr val="9BD2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646464"/>
        </a:dk1>
        <a:lt1>
          <a:srgbClr val="FFFFFF"/>
        </a:lt1>
        <a:dk2>
          <a:srgbClr val="4B4B4B"/>
        </a:dk2>
        <a:lt2>
          <a:srgbClr val="808080"/>
        </a:lt2>
        <a:accent1>
          <a:srgbClr val="3FA6CC"/>
        </a:accent1>
        <a:accent2>
          <a:srgbClr val="6EC040"/>
        </a:accent2>
        <a:accent3>
          <a:srgbClr val="FFFFFF"/>
        </a:accent3>
        <a:accent4>
          <a:srgbClr val="545454"/>
        </a:accent4>
        <a:accent5>
          <a:srgbClr val="AFD0E2"/>
        </a:accent5>
        <a:accent6>
          <a:srgbClr val="63AE39"/>
        </a:accent6>
        <a:hlink>
          <a:srgbClr val="F06A00"/>
        </a:hlink>
        <a:folHlink>
          <a:srgbClr val="F201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Slide Template</Template>
  <TotalTime>1307</TotalTime>
  <Words>963</Words>
  <Application>Microsoft Office PowerPoint</Application>
  <PresentationFormat>On-screen Show (4:3)</PresentationFormat>
  <Paragraphs>280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Times New Roman</vt:lpstr>
      <vt:lpstr>Arial MT</vt:lpstr>
      <vt:lpstr>Green Slide Template</vt:lpstr>
      <vt:lpstr>Green Slide Template</vt:lpstr>
      <vt:lpstr>Green Slide Template</vt:lpstr>
      <vt:lpstr>Green Slide Template</vt:lpstr>
      <vt:lpstr>Green Slide Template</vt:lpstr>
      <vt:lpstr>Green Slide Template</vt:lpstr>
      <vt:lpstr>Green Slide Template</vt:lpstr>
      <vt:lpstr>Cambridgeshire Pension Fund </vt:lpstr>
      <vt:lpstr>Today’s discussion</vt:lpstr>
      <vt:lpstr>Preparation for 2013 valuation</vt:lpstr>
      <vt:lpstr>Purposes of an actuarial valuation</vt:lpstr>
      <vt:lpstr>2013 valuation: what employers need to do</vt:lpstr>
      <vt:lpstr>Data submission for the 2013 Valuation</vt:lpstr>
      <vt:lpstr>Slide 7</vt:lpstr>
      <vt:lpstr>Most important data items</vt:lpstr>
      <vt:lpstr>Impact of incorrect data</vt:lpstr>
      <vt:lpstr>Valuation timetable</vt:lpstr>
      <vt:lpstr>Outlook for 2013 valuation</vt:lpstr>
      <vt:lpstr>Market movements since 2010</vt:lpstr>
      <vt:lpstr>Sovereign Debt Crisis and the impact on government bond yields</vt:lpstr>
      <vt:lpstr>We are living longer – but local variation</vt:lpstr>
      <vt:lpstr>The deep fried Mars Bar effect</vt:lpstr>
      <vt:lpstr>Likely impact of key drivers since 2010</vt:lpstr>
      <vt:lpstr>Outlook for 2013</vt:lpstr>
      <vt:lpstr>Employer issues</vt:lpstr>
      <vt:lpstr>Within each employer in the fund: Assets and liabilities individually tracked</vt:lpstr>
      <vt:lpstr>Liabilities – employer specific</vt:lpstr>
      <vt:lpstr>Liabilities – employer specific</vt:lpstr>
      <vt:lpstr>Every employer is different</vt:lpstr>
      <vt:lpstr>Every employer is different</vt:lpstr>
      <vt:lpstr>Assessing employer covenant</vt:lpstr>
      <vt:lpstr>Less secure &amp; shorter-term employers</vt:lpstr>
      <vt:lpstr>Most secure longer term employers</vt:lpstr>
      <vt:lpstr>LGPS Reform</vt:lpstr>
      <vt:lpstr>New LGPS from 2014: funding impact</vt:lpstr>
      <vt:lpstr>Impact on benefits of LGPS reform</vt:lpstr>
      <vt:lpstr>Impact on  benefits of LGPS reform</vt:lpstr>
      <vt:lpstr>LGPS 2014 impact on employers</vt:lpstr>
      <vt:lpstr>Proposed changes to State Pension </vt:lpstr>
      <vt:lpstr>Proposed changes to State Pension </vt:lpstr>
      <vt:lpstr>Contracting Out NIC Rebate</vt:lpstr>
      <vt:lpstr>When you leave here today...</vt:lpstr>
      <vt:lpstr>Next steps</vt:lpstr>
    </vt:vector>
  </TitlesOfParts>
  <Company>Hymans Robertson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Cambridgshire County Council</dc:title>
  <dc:creator>Acraig</dc:creator>
  <dc:description>Employers Forum Slides - 22 March 2013</dc:description>
  <cp:lastModifiedBy>user</cp:lastModifiedBy>
  <cp:revision>203</cp:revision>
  <dcterms:created xsi:type="dcterms:W3CDTF">2012-07-10T10:17:20Z</dcterms:created>
  <dcterms:modified xsi:type="dcterms:W3CDTF">2013-03-19T16:11:19Z</dcterms:modified>
  <cp:contentType>Meetings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0x010100EFF4694B956999429C3F5A57FF5693ED010200CE83D44A3CA11143A61B5D7962E414D0</vt:lpwstr>
  </property>
  <property fmtid="{D5CDD505-2E9C-101B-9397-08002B2CF9AE}" pid="3" name="_DCDateModified">
    <vt:lpwstr>2013-03-14T00:00:00Z</vt:lpwstr>
  </property>
  <property fmtid="{D5CDD505-2E9C-101B-9397-08002B2CF9AE}" pid="4" name="MeetingDate">
    <vt:lpwstr>2013-03-22T00:00:00Z</vt:lpwstr>
  </property>
  <property fmtid="{D5CDD505-2E9C-101B-9397-08002B2CF9AE}" pid="5" name="DisplayTitle">
    <vt:lpwstr/>
  </property>
  <property fmtid="{D5CDD505-2E9C-101B-9397-08002B2CF9AE}" pid="6" name="KeyDocument">
    <vt:lpwstr>0</vt:lpwstr>
  </property>
</Properties>
</file>