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9" r:id="rId2"/>
    <p:sldId id="290" r:id="rId3"/>
    <p:sldId id="291" r:id="rId4"/>
    <p:sldId id="292" r:id="rId5"/>
    <p:sldId id="293" r:id="rId6"/>
    <p:sldId id="294" r:id="rId7"/>
    <p:sldId id="304" r:id="rId8"/>
    <p:sldId id="302" r:id="rId9"/>
    <p:sldId id="300" r:id="rId10"/>
    <p:sldId id="301" r:id="rId11"/>
    <p:sldId id="298" r:id="rId12"/>
    <p:sldId id="313" r:id="rId13"/>
    <p:sldId id="296" r:id="rId14"/>
    <p:sldId id="297" r:id="rId15"/>
    <p:sldId id="299" r:id="rId16"/>
    <p:sldId id="288" r:id="rId17"/>
    <p:sldId id="307" r:id="rId18"/>
    <p:sldId id="308" r:id="rId19"/>
    <p:sldId id="309" r:id="rId20"/>
    <p:sldId id="310" r:id="rId21"/>
    <p:sldId id="311" r:id="rId22"/>
    <p:sldId id="315" r:id="rId23"/>
    <p:sldId id="272" r:id="rId24"/>
    <p:sldId id="273" r:id="rId25"/>
    <p:sldId id="264" r:id="rId26"/>
    <p:sldId id="270" r:id="rId27"/>
    <p:sldId id="268" r:id="rId28"/>
    <p:sldId id="269" r:id="rId29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7" autoAdjust="0"/>
  </p:normalViewPr>
  <p:slideViewPr>
    <p:cSldViewPr>
      <p:cViewPr varScale="1">
        <p:scale>
          <a:sx n="107" d="100"/>
          <a:sy n="107" d="100"/>
        </p:scale>
        <p:origin x="-9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93638E-D688-4DEF-8148-01F87EB50586}" type="datetimeFigureOut">
              <a:rPr lang="en-GB"/>
              <a:pPr>
                <a:defRPr/>
              </a:pPr>
              <a:t>06/11/2014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D55D7D9-38CA-45F9-A261-F4D05E85B9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1 and 2 only affected by our performance</a:t>
            </a:r>
          </a:p>
          <a:p>
            <a:r>
              <a:rPr lang="en-GB" smtClean="0"/>
              <a:t>3 – 7 our performance plus employers performance against their KPIs</a:t>
            </a:r>
          </a:p>
          <a:p>
            <a:endParaRPr lang="en-GB" smtClean="0"/>
          </a:p>
          <a:p>
            <a:r>
              <a:rPr lang="en-GB" smtClean="0"/>
              <a:t>Can’t provide figures on number 4 because year end identified large volumes of new starters and leavers that has such influence on these statistics that accurate figures could not given.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7E7885-8954-41AF-B1BB-2CF4718A1B42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Total 37935</a:t>
            </a:r>
          </a:p>
          <a:p>
            <a:endParaRPr lang="en-GB" smtClean="0"/>
          </a:p>
          <a:p>
            <a:r>
              <a:rPr lang="en-GB" smtClean="0"/>
              <a:t>Witheld 5984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3EBA06-1E4C-4359-A8C9-87E4E8A614DF}" type="slidenum">
              <a:rPr lang="en-GB" smtClean="0"/>
              <a:pPr/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Pay issue – pay below £11000 (minimum wage)– maybe we’ve not been informed of unpaid leave etc</a:t>
            </a:r>
          </a:p>
          <a:p>
            <a:r>
              <a:rPr lang="en-GB" smtClean="0"/>
              <a:t>No conts received – could have opted out and we’ve not been informed</a:t>
            </a:r>
          </a:p>
          <a:p>
            <a:endParaRPr lang="en-GB" smtClean="0"/>
          </a:p>
          <a:p>
            <a:r>
              <a:rPr lang="en-GB" smtClean="0"/>
              <a:t>Our performance against</a:t>
            </a:r>
          </a:p>
          <a:p>
            <a:endParaRPr lang="en-GB" smtClean="0"/>
          </a:p>
          <a:p>
            <a:r>
              <a:rPr lang="en-GB" smtClean="0"/>
              <a:t>Other individual employer issue and they are aware of that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CD546D-E80B-44FD-B51F-44011EE03D3A}" type="slidenum">
              <a:rPr lang="en-GB" smtClean="0"/>
              <a:pPr/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707 submissions expected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90CADD-7E3D-45FE-88DB-79831886A37D}" type="slidenum">
              <a:rPr lang="en-GB" smtClean="0"/>
              <a:pPr/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27,185 lines of data received</a:t>
            </a:r>
          </a:p>
          <a:p>
            <a:endParaRPr lang="en-GB" smtClean="0"/>
          </a:p>
          <a:p>
            <a:r>
              <a:rPr lang="en-GB" smtClean="0"/>
              <a:t>Out of the total lines of data received 9% of the lines contained errors</a:t>
            </a:r>
          </a:p>
          <a:p>
            <a:r>
              <a:rPr lang="en-GB" smtClean="0"/>
              <a:t>Mention number starters found from yr end returns (over 1,000 starters) </a:t>
            </a:r>
          </a:p>
          <a:p>
            <a:endParaRPr lang="en-GB" smtClean="0"/>
          </a:p>
          <a:p>
            <a:r>
              <a:rPr lang="en-GB" smtClean="0"/>
              <a:t>These were the KPIs that affect the member experience but another very important KPI is concerned with the payment and notification of monthly contributions. Split this into two charts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741059-AA8D-41D5-9F3D-2D3B1B72D6E7}" type="slidenum">
              <a:rPr lang="en-GB" smtClean="0"/>
              <a:pPr/>
              <a:t>21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Make clear running order will be: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9FE746-E200-4862-B3D8-59F1E64A6EFD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74171E-A9BF-40AB-B287-ADE064AF45E0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These two KPIs are those completely within our control, the following are our KPI’s that are partially affected by your performance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51FA22-6C01-4FB8-BBE5-C3F1A4752755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Split into two charts date of payment compared to date left employment and date of payment compared to date received all relevant info.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Every miss has an individual story.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D6CE12-BA10-4A64-85BB-B1276AF14486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Every miss has an individual story.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D1D058-18F8-4F95-989E-E0B89D12B9FD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These last 4 KPIs are dependent on our performance but are also affected by your performance against the KPIs for providing information about New Starters and Variations.</a:t>
            </a:r>
          </a:p>
          <a:p>
            <a:endParaRPr lang="en-GB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9D206E-F590-4E9D-A392-3E0FE01AC68F}" type="slidenum">
              <a:rPr lang="en-GB" smtClean="0"/>
              <a:pPr/>
              <a:t>15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Or within 30 days of commencement, if earlier, where employer automatic enrolment duties apply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117 new starters received from sample of 59 employers over the period. 70 received late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8725A1-DA54-4A8F-BC7A-924B1674BA35}" type="slidenum">
              <a:rPr lang="en-GB" smtClean="0"/>
              <a:pPr/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Variations in Hours/Weeks Only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2182B5-B5B4-4A3C-AB53-0AF98C1C49A9}" type="slidenum">
              <a:rPr lang="en-GB" smtClean="0"/>
              <a:pPr/>
              <a:t>17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FAFE9-2D4C-4F9F-B85A-085DD1848DF4}" type="datetimeFigureOut">
              <a:rPr lang="en-GB"/>
              <a:pPr>
                <a:defRPr/>
              </a:pPr>
              <a:t>06/11/2014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0F078-A972-4C80-A7BA-8DF5C14957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6B06-3525-4017-8603-05F0FB82276C}" type="datetimeFigureOut">
              <a:rPr lang="en-GB"/>
              <a:pPr>
                <a:defRPr/>
              </a:pPr>
              <a:t>06/11/2014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2636E-FF11-48C8-AC04-0D2A6DE01F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F2C1A-43D7-4EC9-8FF8-C69D6CD90643}" type="datetimeFigureOut">
              <a:rPr lang="en-GB"/>
              <a:pPr>
                <a:defRPr/>
              </a:pPr>
              <a:t>06/11/2014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7C1AB-4E7E-4481-B624-A7B194A9ED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898E8-0E67-4947-A266-729A51B257DC}" type="datetimeFigureOut">
              <a:rPr lang="en-GB"/>
              <a:pPr>
                <a:defRPr/>
              </a:pPr>
              <a:t>06/11/2014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697F5-5DD1-4428-B81B-7572B4505E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38F03-DB2C-4DC9-923A-92CBC42422CE}" type="datetimeFigureOut">
              <a:rPr lang="en-GB"/>
              <a:pPr>
                <a:defRPr/>
              </a:pPr>
              <a:t>06/11/2014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12615-13FC-4651-94FF-8DE01C500E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58ABA-C92B-4503-B754-F06B7E17492C}" type="datetimeFigureOut">
              <a:rPr lang="en-GB"/>
              <a:pPr>
                <a:defRPr/>
              </a:pPr>
              <a:t>06/11/2014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A1F29-F207-4184-8221-9101807408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6D1A7-3C15-4BCE-84BA-D5D20287A8AB}" type="datetimeFigureOut">
              <a:rPr lang="en-GB"/>
              <a:pPr>
                <a:defRPr/>
              </a:pPr>
              <a:t>06/11/2014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71E8C-53CC-41F1-8F54-53BB68EE6A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16244-BF72-4F06-BC09-E6D917661E33}" type="datetimeFigureOut">
              <a:rPr lang="en-GB"/>
              <a:pPr>
                <a:defRPr/>
              </a:pPr>
              <a:t>06/11/2014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2CC25-583A-4871-B9A4-625AA2A771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2F10-ED9E-496D-B83A-E93F4F5FDFE7}" type="datetimeFigureOut">
              <a:rPr lang="en-GB"/>
              <a:pPr>
                <a:defRPr/>
              </a:pPr>
              <a:t>06/11/2014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49583-9648-4281-A593-71264D0617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976C5-E40B-4FFC-9CD3-70F198229364}" type="datetimeFigureOut">
              <a:rPr lang="en-GB"/>
              <a:pPr>
                <a:defRPr/>
              </a:pPr>
              <a:t>06/11/2014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17D24-F1D8-47E8-83E9-CDBAE2408D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D0A01-3E3B-432B-9203-C46D04C59D73}" type="datetimeFigureOut">
              <a:rPr lang="en-GB"/>
              <a:pPr>
                <a:defRPr/>
              </a:pPr>
              <a:t>06/11/2014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38A59-F6C8-4F3F-A05A-BCF9305E2E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ED1115-DC8B-44C7-AA30-9EF11D2E5CAD}" type="datetimeFigureOut">
              <a:rPr lang="en-GB"/>
              <a:pPr>
                <a:defRPr/>
              </a:pPr>
              <a:t>06/11/2014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3E4496-B315-433D-B704-C357DED1FB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wave_graphic_tint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3" descr="LGSS-logo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15888"/>
            <a:ext cx="31480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itle 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375"/>
          </a:xfrm>
        </p:spPr>
        <p:txBody>
          <a:bodyPr/>
          <a:lstStyle/>
          <a:p>
            <a:r>
              <a:rPr lang="en-GB" smtClean="0"/>
              <a:t>Northamptonshire Pension Fund Administration Report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Beth Sargent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wave_graphic_tint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 descr="LGSS-logo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smtClean="0"/>
              <a:t>Impact of Member and Employer Communications</a:t>
            </a:r>
          </a:p>
        </p:txBody>
      </p:sp>
      <p:graphicFrame>
        <p:nvGraphicFramePr>
          <p:cNvPr id="26628" name="Content Placeholder 5"/>
          <p:cNvGraphicFramePr>
            <a:graphicFrameLocks noGrp="1"/>
          </p:cNvGraphicFramePr>
          <p:nvPr>
            <p:ph idx="1"/>
          </p:nvPr>
        </p:nvGraphicFramePr>
        <p:xfrm>
          <a:off x="200025" y="1433513"/>
          <a:ext cx="8743950" cy="4743450"/>
        </p:xfrm>
        <a:graphic>
          <a:graphicData uri="http://schemas.openxmlformats.org/presentationml/2006/ole">
            <p:oleObj spid="_x0000_s26628" r:id="rId5" imgW="8742422" imgH="4743099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wave_graphic_tint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 descr="LGSS-logo_rg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651" name="Chart 4"/>
          <p:cNvGraphicFramePr>
            <a:graphicFrameLocks/>
          </p:cNvGraphicFramePr>
          <p:nvPr/>
        </p:nvGraphicFramePr>
        <p:xfrm>
          <a:off x="468313" y="1125538"/>
          <a:ext cx="8280400" cy="4895850"/>
        </p:xfrm>
        <a:graphic>
          <a:graphicData uri="http://schemas.openxmlformats.org/presentationml/2006/ole">
            <p:oleObj spid="_x0000_s27651" r:id="rId6" imgW="8279086" imgH="4895512" progId="Excel.Chart.8">
              <p:embed/>
            </p:oleObj>
          </a:graphicData>
        </a:graphic>
      </p:graphicFrame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395288" y="333375"/>
            <a:ext cx="8569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KPI </a:t>
            </a:r>
            <a:r>
              <a:rPr lang="en-GB" sz="2000" dirty="0">
                <a:latin typeface="+mj-lt"/>
              </a:rPr>
              <a:t>target – Award dependant benefits within 5 working days of receiving all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wave_graphic_tint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3" descr="LGSS-logo_rg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323850" y="333375"/>
            <a:ext cx="8712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KPI </a:t>
            </a:r>
            <a:r>
              <a:rPr lang="en-GB" sz="2000" dirty="0">
                <a:latin typeface="+mj-lt"/>
              </a:rPr>
              <a:t>target – Payment of Retirement Benefits from Active </a:t>
            </a:r>
            <a:r>
              <a:rPr lang="en-GB" sz="2000" dirty="0">
                <a:latin typeface="+mj-lt"/>
              </a:rPr>
              <a:t>Employment</a:t>
            </a:r>
            <a:endParaRPr lang="en-GB" sz="2000" dirty="0">
              <a:latin typeface="+mj-lt"/>
            </a:endParaRPr>
          </a:p>
          <a:p>
            <a:pPr>
              <a:defRPr/>
            </a:pPr>
            <a:r>
              <a:rPr lang="en-GB" dirty="0">
                <a:latin typeface="+mj-lt"/>
              </a:rPr>
              <a:t>Lump Sum- within 5 working days of payable date</a:t>
            </a:r>
          </a:p>
          <a:p>
            <a:pPr>
              <a:defRPr/>
            </a:pPr>
            <a:r>
              <a:rPr lang="en-GB" dirty="0">
                <a:latin typeface="+mj-lt"/>
              </a:rPr>
              <a:t>Pension – paid in month of leaving</a:t>
            </a:r>
          </a:p>
        </p:txBody>
      </p:sp>
      <p:graphicFrame>
        <p:nvGraphicFramePr>
          <p:cNvPr id="29700" name="Chart 4"/>
          <p:cNvGraphicFramePr>
            <a:graphicFrameLocks/>
          </p:cNvGraphicFramePr>
          <p:nvPr/>
        </p:nvGraphicFramePr>
        <p:xfrm>
          <a:off x="395288" y="1268413"/>
          <a:ext cx="8424862" cy="4752975"/>
        </p:xfrm>
        <a:graphic>
          <a:graphicData uri="http://schemas.openxmlformats.org/presentationml/2006/ole">
            <p:oleObj spid="_x0000_s29700" r:id="rId6" imgW="8425402" imgH="475529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wave_graphic_tint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 descr="LGSS-logo_rg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323850" y="333375"/>
            <a:ext cx="8712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KPI </a:t>
            </a:r>
            <a:r>
              <a:rPr lang="en-GB" sz="2000" dirty="0">
                <a:latin typeface="+mj-lt"/>
              </a:rPr>
              <a:t>target – Payment of Retirement Benefits from Active </a:t>
            </a:r>
            <a:r>
              <a:rPr lang="en-GB" sz="2000" dirty="0">
                <a:latin typeface="+mj-lt"/>
              </a:rPr>
              <a:t>Employment</a:t>
            </a:r>
            <a:endParaRPr lang="en-GB" sz="2000" dirty="0">
              <a:latin typeface="+mj-lt"/>
            </a:endParaRPr>
          </a:p>
          <a:p>
            <a:pPr>
              <a:defRPr/>
            </a:pPr>
            <a:r>
              <a:rPr lang="en-GB" dirty="0">
                <a:latin typeface="+mj-lt"/>
              </a:rPr>
              <a:t>Lump Sum- within 5 working days of receiving all information</a:t>
            </a:r>
          </a:p>
          <a:p>
            <a:pPr>
              <a:defRPr/>
            </a:pPr>
            <a:r>
              <a:rPr lang="en-GB" dirty="0">
                <a:latin typeface="+mj-lt"/>
              </a:rPr>
              <a:t>Pension – paid in month all information received</a:t>
            </a:r>
          </a:p>
        </p:txBody>
      </p:sp>
      <p:graphicFrame>
        <p:nvGraphicFramePr>
          <p:cNvPr id="31748" name="Chart 4"/>
          <p:cNvGraphicFramePr>
            <a:graphicFrameLocks/>
          </p:cNvGraphicFramePr>
          <p:nvPr/>
        </p:nvGraphicFramePr>
        <p:xfrm>
          <a:off x="395288" y="1268413"/>
          <a:ext cx="8424862" cy="4752975"/>
        </p:xfrm>
        <a:graphic>
          <a:graphicData uri="http://schemas.openxmlformats.org/presentationml/2006/ole">
            <p:oleObj spid="_x0000_s31748" r:id="rId6" imgW="8425402" imgH="475529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wave_graphic_tint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3" descr="LGSS-logo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795" name="Chart 4"/>
          <p:cNvGraphicFramePr>
            <a:graphicFrameLocks/>
          </p:cNvGraphicFramePr>
          <p:nvPr/>
        </p:nvGraphicFramePr>
        <p:xfrm>
          <a:off x="323850" y="1052513"/>
          <a:ext cx="8331200" cy="4948237"/>
        </p:xfrm>
        <a:graphic>
          <a:graphicData uri="http://schemas.openxmlformats.org/presentationml/2006/ole">
            <p:oleObj spid="_x0000_s33795" r:id="rId5" imgW="8333954" imgH="4944285" progId="Excel.Chart.8">
              <p:embed/>
            </p:oleObj>
          </a:graphicData>
        </a:graphic>
      </p:graphicFrame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250825" y="260350"/>
            <a:ext cx="8497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KPI </a:t>
            </a:r>
            <a:r>
              <a:rPr lang="en-GB" sz="2000" dirty="0">
                <a:latin typeface="+mj-lt"/>
              </a:rPr>
              <a:t>target – Provide a maximum of one member estimate per year, on request, within 10 days of receiving all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wave_graphic_tint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81300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3" descr="LGSS-logo_rg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819" name="Chart 4"/>
          <p:cNvGraphicFramePr>
            <a:graphicFrameLocks/>
          </p:cNvGraphicFramePr>
          <p:nvPr/>
        </p:nvGraphicFramePr>
        <p:xfrm>
          <a:off x="468313" y="1052513"/>
          <a:ext cx="8496300" cy="5113337"/>
        </p:xfrm>
        <a:graphic>
          <a:graphicData uri="http://schemas.openxmlformats.org/presentationml/2006/ole">
            <p:oleObj spid="_x0000_s34819" r:id="rId6" imgW="8498561" imgH="5108891" progId="Excel.Chart.8">
              <p:embed/>
            </p:oleObj>
          </a:graphicData>
        </a:graphic>
      </p:graphicFrame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468313" y="260350"/>
            <a:ext cx="7991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KPI </a:t>
            </a:r>
            <a:r>
              <a:rPr lang="en-GB" sz="2000" dirty="0">
                <a:latin typeface="+mj-lt"/>
              </a:rPr>
              <a:t>target - Provide transfer-in quote to member within 10 days of receiving all information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wave_graphic_tint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81300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3" descr="LGSS-logo_rg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6602413"/>
            <a:ext cx="108267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867" name="Chart 4"/>
          <p:cNvGraphicFramePr>
            <a:graphicFrameLocks/>
          </p:cNvGraphicFramePr>
          <p:nvPr/>
        </p:nvGraphicFramePr>
        <p:xfrm>
          <a:off x="488950" y="1433513"/>
          <a:ext cx="8331200" cy="5091112"/>
        </p:xfrm>
        <a:graphic>
          <a:graphicData uri="http://schemas.openxmlformats.org/presentationml/2006/ole">
            <p:oleObj spid="_x0000_s36867" r:id="rId6" imgW="8333954" imgH="5090601" progId="Excel.Chart.8">
              <p:embed/>
            </p:oleObj>
          </a:graphicData>
        </a:graphic>
      </p:graphicFrame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468313" y="260350"/>
            <a:ext cx="79184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KPI target - Provide LGSS Pensions Service with all necessary information regarding new starters in acceptable format within 10 working days of relevant calendar month end.</a:t>
            </a:r>
            <a:endParaRPr lang="en-GB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wave_graphic_tint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81300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3" descr="LGSS-logo_rg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6453188"/>
            <a:ext cx="108267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915" name="Chart 4"/>
          <p:cNvGraphicFramePr>
            <a:graphicFrameLocks/>
          </p:cNvGraphicFramePr>
          <p:nvPr/>
        </p:nvGraphicFramePr>
        <p:xfrm>
          <a:off x="488950" y="1290638"/>
          <a:ext cx="8404225" cy="5019675"/>
        </p:xfrm>
        <a:graphic>
          <a:graphicData uri="http://schemas.openxmlformats.org/presentationml/2006/ole">
            <p:oleObj spid="_x0000_s38915" r:id="rId6" imgW="8407113" imgH="5017443" progId="Excel.Chart.8">
              <p:embed/>
            </p:oleObj>
          </a:graphicData>
        </a:graphic>
      </p:graphicFrame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468313" y="260350"/>
            <a:ext cx="79184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KPI target - Provide LGSS Pensions Service with all necessary information regarding hours/weeks per year variations in acceptable format within 10 working days of relevant calendar month end.</a:t>
            </a:r>
            <a:endParaRPr lang="en-GB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2" descr="wave_graphic_tint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3" descr="LGSS-logo_rg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95288" y="260350"/>
            <a:ext cx="806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KPI </a:t>
            </a:r>
            <a:r>
              <a:rPr lang="en-GB" sz="2000" dirty="0">
                <a:latin typeface="+mj-lt"/>
              </a:rPr>
              <a:t>target – Issue 100% of Annual Benefit Statements to Active Members by 30 September</a:t>
            </a:r>
          </a:p>
        </p:txBody>
      </p:sp>
      <p:graphicFrame>
        <p:nvGraphicFramePr>
          <p:cNvPr id="21509" name="Chart 6"/>
          <p:cNvGraphicFramePr>
            <a:graphicFrameLocks/>
          </p:cNvGraphicFramePr>
          <p:nvPr/>
        </p:nvGraphicFramePr>
        <p:xfrm>
          <a:off x="417513" y="1074738"/>
          <a:ext cx="8331200" cy="4943475"/>
        </p:xfrm>
        <a:graphic>
          <a:graphicData uri="http://schemas.openxmlformats.org/presentationml/2006/ole">
            <p:oleObj spid="_x0000_s21509" name="Worksheet" r:id="rId6" imgW="8334348" imgH="494346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wave_graphic_tint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3" descr="LGSS-logo_rg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035" name="Chart 6"/>
          <p:cNvGraphicFramePr>
            <a:graphicFrameLocks/>
          </p:cNvGraphicFramePr>
          <p:nvPr/>
        </p:nvGraphicFramePr>
        <p:xfrm>
          <a:off x="273050" y="1217613"/>
          <a:ext cx="8742363" cy="4854575"/>
        </p:xfrm>
        <a:graphic>
          <a:graphicData uri="http://schemas.openxmlformats.org/presentationml/2006/ole">
            <p:oleObj spid="_x0000_s44035" r:id="rId6" imgW="8742422" imgH="4852837" progId="Excel.Chart.8">
              <p:embed/>
            </p:oleObj>
          </a:graphicData>
        </a:graphic>
      </p:graphicFrame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395288" y="260350"/>
            <a:ext cx="806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KPI </a:t>
            </a:r>
            <a:r>
              <a:rPr lang="en-GB" sz="2000" dirty="0">
                <a:latin typeface="+mj-lt"/>
              </a:rPr>
              <a:t>target – Issue 100% of Annual Benefit Statements to Active Members by 30 September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wave_graphic_tint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3" descr="LGSS-logo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smtClean="0"/>
              <a:t>The Agenda</a:t>
            </a:r>
          </a:p>
        </p:txBody>
      </p:sp>
      <p:sp>
        <p:nvSpPr>
          <p:cNvPr id="1536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Background</a:t>
            </a:r>
          </a:p>
          <a:p>
            <a:r>
              <a:rPr lang="en-GB" smtClean="0"/>
              <a:t>Updating the Administration Strategy</a:t>
            </a:r>
          </a:p>
          <a:p>
            <a:r>
              <a:rPr lang="en-GB" smtClean="0"/>
              <a:t>Key Performance Indicators</a:t>
            </a:r>
          </a:p>
          <a:p>
            <a:r>
              <a:rPr lang="en-GB" smtClean="0"/>
              <a:t>Statistics</a:t>
            </a:r>
          </a:p>
          <a:p>
            <a:r>
              <a:rPr lang="en-GB" smtClean="0"/>
              <a:t>Summary</a:t>
            </a:r>
          </a:p>
          <a:p>
            <a:r>
              <a:rPr lang="en-GB" smtClean="0"/>
              <a:t>Questions</a:t>
            </a:r>
          </a:p>
        </p:txBody>
      </p:sp>
      <p:pic>
        <p:nvPicPr>
          <p:cNvPr id="15365" name="Picture 6" descr="clipboar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3284538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2" descr="wave_graphic_tint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3" descr="LGSS-logo_rg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468313" y="333375"/>
            <a:ext cx="78486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KPI </a:t>
            </a:r>
            <a:r>
              <a:rPr lang="en-GB" sz="2000" dirty="0">
                <a:latin typeface="+mj-lt"/>
              </a:rPr>
              <a:t>target – Provide </a:t>
            </a:r>
            <a:r>
              <a:rPr lang="en-GB" sz="2000" dirty="0">
                <a:latin typeface="+mj-lt"/>
              </a:rPr>
              <a:t>the LGSS Pensions Service with accurate </a:t>
            </a:r>
            <a:r>
              <a:rPr lang="en-GB" sz="2000" dirty="0">
                <a:latin typeface="+mj-lt"/>
              </a:rPr>
              <a:t>year end </a:t>
            </a:r>
            <a:r>
              <a:rPr lang="en-GB" sz="2000" dirty="0">
                <a:latin typeface="+mj-lt"/>
              </a:rPr>
              <a:t>data </a:t>
            </a:r>
            <a:r>
              <a:rPr lang="en-GB" sz="2000" dirty="0">
                <a:latin typeface="+mj-lt"/>
              </a:rPr>
              <a:t>in prescribed format by 30</a:t>
            </a:r>
            <a:r>
              <a:rPr lang="en-GB" sz="2000" baseline="30000" dirty="0">
                <a:latin typeface="+mj-lt"/>
              </a:rPr>
              <a:t>th</a:t>
            </a:r>
            <a:r>
              <a:rPr lang="en-GB" sz="2000" dirty="0">
                <a:latin typeface="+mj-lt"/>
              </a:rPr>
              <a:t> April</a:t>
            </a:r>
          </a:p>
        </p:txBody>
      </p:sp>
      <p:graphicFrame>
        <p:nvGraphicFramePr>
          <p:cNvPr id="23557" name="Chart 5"/>
          <p:cNvGraphicFramePr>
            <a:graphicFrameLocks/>
          </p:cNvGraphicFramePr>
          <p:nvPr/>
        </p:nvGraphicFramePr>
        <p:xfrm>
          <a:off x="538163" y="1125538"/>
          <a:ext cx="8143875" cy="4910137"/>
        </p:xfrm>
        <a:graphic>
          <a:graphicData uri="http://schemas.openxmlformats.org/presentationml/2006/ole">
            <p:oleObj spid="_x0000_s23557" name="Worksheet" r:id="rId6" imgW="8143741" imgH="490538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2" descr="wave_graphic_tint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 descr="LGSS-logo_rg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80" name="Chart 5"/>
          <p:cNvGraphicFramePr>
            <a:graphicFrameLocks/>
          </p:cNvGraphicFramePr>
          <p:nvPr/>
        </p:nvGraphicFramePr>
        <p:xfrm>
          <a:off x="539750" y="1346200"/>
          <a:ext cx="8128000" cy="4772025"/>
        </p:xfrm>
        <a:graphic>
          <a:graphicData uri="http://schemas.openxmlformats.org/presentationml/2006/ole">
            <p:oleObj spid="_x0000_s24580" name="Worksheet" r:id="rId6" imgW="8124852" imgH="4771945" progId="Excel.Sheet.8">
              <p:embed/>
            </p:oleObj>
          </a:graphicData>
        </a:graphic>
      </p:graphicFrame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468313" y="333375"/>
            <a:ext cx="78486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KPI </a:t>
            </a:r>
            <a:r>
              <a:rPr lang="en-GB" sz="2000" dirty="0">
                <a:latin typeface="+mj-lt"/>
              </a:rPr>
              <a:t>target – Provide </a:t>
            </a:r>
            <a:r>
              <a:rPr lang="en-GB" sz="2000" dirty="0">
                <a:latin typeface="+mj-lt"/>
              </a:rPr>
              <a:t>the LGSS Pensions Service with accurate </a:t>
            </a:r>
            <a:r>
              <a:rPr lang="en-GB" sz="2000" dirty="0">
                <a:latin typeface="+mj-lt"/>
              </a:rPr>
              <a:t>year end </a:t>
            </a:r>
            <a:r>
              <a:rPr lang="en-GB" sz="2000" dirty="0">
                <a:latin typeface="+mj-lt"/>
              </a:rPr>
              <a:t>data </a:t>
            </a:r>
            <a:r>
              <a:rPr lang="en-GB" sz="2000" dirty="0">
                <a:latin typeface="+mj-lt"/>
              </a:rPr>
              <a:t>in prescribed format by 30</a:t>
            </a:r>
            <a:r>
              <a:rPr lang="en-GB" sz="2000" baseline="30000" dirty="0">
                <a:latin typeface="+mj-lt"/>
              </a:rPr>
              <a:t>th</a:t>
            </a:r>
            <a:r>
              <a:rPr lang="en-GB" sz="2000" dirty="0">
                <a:latin typeface="+mj-lt"/>
              </a:rPr>
              <a:t> April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wave_graphic_tint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3" descr="LGSS-logo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6602413"/>
            <a:ext cx="108267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pPr algn="l"/>
            <a:r>
              <a:rPr lang="en-GB" sz="4000" smtClean="0"/>
              <a:t>LGPS 2014 Requirements</a:t>
            </a:r>
          </a:p>
        </p:txBody>
      </p:sp>
      <p:sp>
        <p:nvSpPr>
          <p:cNvPr id="52228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5029200"/>
          </a:xfrm>
        </p:spPr>
        <p:txBody>
          <a:bodyPr/>
          <a:lstStyle/>
          <a:p>
            <a:r>
              <a:rPr lang="en-GB" sz="2800" smtClean="0"/>
              <a:t>New data requirements</a:t>
            </a:r>
          </a:p>
          <a:p>
            <a:pPr lvl="1"/>
            <a:r>
              <a:rPr lang="en-GB" sz="2400" smtClean="0"/>
              <a:t>Four types of Pensionable Pay</a:t>
            </a:r>
          </a:p>
          <a:p>
            <a:pPr lvl="1"/>
            <a:r>
              <a:rPr lang="en-GB" sz="2400" smtClean="0"/>
              <a:t>Employee and Employer Contributions</a:t>
            </a:r>
          </a:p>
          <a:p>
            <a:pPr lvl="1"/>
            <a:r>
              <a:rPr lang="en-GB" sz="2400" smtClean="0"/>
              <a:t>Additional Pension Contributions</a:t>
            </a:r>
          </a:p>
          <a:p>
            <a:r>
              <a:rPr lang="en-GB" sz="2800" smtClean="0"/>
              <a:t>New specifications will be provided shortly</a:t>
            </a:r>
          </a:p>
          <a:p>
            <a:r>
              <a:rPr lang="en-GB" sz="2800" smtClean="0"/>
              <a:t>LGSS Pensions will be unable to reconcile the data submitted by employers</a:t>
            </a:r>
          </a:p>
          <a:p>
            <a:r>
              <a:rPr lang="en-GB" sz="2800" smtClean="0"/>
              <a:t>This data will directly impact member benefits if incorrect</a:t>
            </a:r>
          </a:p>
          <a:p>
            <a:r>
              <a:rPr lang="en-GB" sz="2800" b="1" smtClean="0"/>
              <a:t>More important than ever that employers get it right</a:t>
            </a:r>
          </a:p>
          <a:p>
            <a:pPr>
              <a:buFont typeface="Arial" charset="0"/>
              <a:buNone/>
            </a:pPr>
            <a:r>
              <a:rPr lang="en-GB" sz="2800" smtClean="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wave_graphic_tint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3" descr="LGSS-logo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51" name="Chart 4"/>
          <p:cNvGraphicFramePr>
            <a:graphicFrameLocks/>
          </p:cNvGraphicFramePr>
          <p:nvPr/>
        </p:nvGraphicFramePr>
        <p:xfrm>
          <a:off x="417513" y="1074738"/>
          <a:ext cx="7950200" cy="4997450"/>
        </p:xfrm>
        <a:graphic>
          <a:graphicData uri="http://schemas.openxmlformats.org/presentationml/2006/ole">
            <p:oleObj spid="_x0000_s53251" r:id="rId5" imgW="7955970" imgH="4999153" progId="Excel.Chart.8">
              <p:embed/>
            </p:oleObj>
          </a:graphicData>
        </a:graphic>
      </p:graphicFrame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468313" y="260350"/>
            <a:ext cx="7704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KPI </a:t>
            </a:r>
            <a:r>
              <a:rPr lang="en-GB" sz="2000" dirty="0">
                <a:latin typeface="+mj-lt"/>
              </a:rPr>
              <a:t>target – Deduct and pay over the correct monthly pension contributions by 19</a:t>
            </a:r>
            <a:r>
              <a:rPr lang="en-GB" sz="2000" baseline="30000" dirty="0">
                <a:latin typeface="+mj-lt"/>
              </a:rPr>
              <a:t>th</a:t>
            </a:r>
            <a:r>
              <a:rPr lang="en-GB" sz="2000" dirty="0">
                <a:latin typeface="+mj-lt"/>
              </a:rPr>
              <a:t> of </a:t>
            </a:r>
            <a:r>
              <a:rPr lang="en-GB" sz="2000" dirty="0">
                <a:latin typeface="+mj-lt"/>
              </a:rPr>
              <a:t>the month following deduction</a:t>
            </a:r>
            <a:endParaRPr lang="en-GB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wave_graphic_tint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3" descr="LGSS-logo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4275" name="Chart 4"/>
          <p:cNvGraphicFramePr>
            <a:graphicFrameLocks/>
          </p:cNvGraphicFramePr>
          <p:nvPr/>
        </p:nvGraphicFramePr>
        <p:xfrm>
          <a:off x="560388" y="1290638"/>
          <a:ext cx="8166100" cy="4781550"/>
        </p:xfrm>
        <a:graphic>
          <a:graphicData uri="http://schemas.openxmlformats.org/presentationml/2006/ole">
            <p:oleObj spid="_x0000_s54275" r:id="rId5" imgW="8169348" imgH="4779678" progId="Excel.Chart.8">
              <p:embed/>
            </p:oleObj>
          </a:graphicData>
        </a:graphic>
      </p:graphicFrame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539750" y="404813"/>
            <a:ext cx="7920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KPI </a:t>
            </a:r>
            <a:r>
              <a:rPr lang="en-GB" sz="2000" dirty="0">
                <a:latin typeface="+mj-lt"/>
              </a:rPr>
              <a:t>target – </a:t>
            </a:r>
            <a:r>
              <a:rPr lang="en-GB" sz="2000" dirty="0">
                <a:latin typeface="+mj-lt"/>
              </a:rPr>
              <a:t>Provide an associated monthly contribution schedule (Pen 18) in the prescribed format by the same date as payment </a:t>
            </a:r>
            <a:endParaRPr lang="en-GB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wave_graphic_tint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3" descr="LGSS-logo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6381750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en-GB" sz="4000" smtClean="0"/>
              <a:t>Summary</a:t>
            </a:r>
          </a:p>
        </p:txBody>
      </p:sp>
      <p:sp>
        <p:nvSpPr>
          <p:cNvPr id="55300" name="Content Placeholder 4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929187"/>
          </a:xfrm>
        </p:spPr>
        <p:txBody>
          <a:bodyPr/>
          <a:lstStyle/>
          <a:p>
            <a:pPr eaLnBrk="1" hangingPunct="1"/>
            <a:r>
              <a:rPr lang="en-GB" sz="2800" smtClean="0"/>
              <a:t>Overall, members’ experience not ideal but improving</a:t>
            </a:r>
          </a:p>
          <a:p>
            <a:pPr lvl="1" eaLnBrk="1" hangingPunct="1"/>
            <a:r>
              <a:rPr lang="en-GB" sz="2400" smtClean="0"/>
              <a:t>Pensions are not being paid as quickly as they should be</a:t>
            </a:r>
          </a:p>
          <a:p>
            <a:pPr lvl="1" eaLnBrk="1" hangingPunct="1"/>
            <a:r>
              <a:rPr lang="en-GB" sz="2400" smtClean="0"/>
              <a:t>Performance in providing estimates and transfer quotes dipped in the earlier part of the year but are now well above target</a:t>
            </a:r>
          </a:p>
          <a:p>
            <a:pPr lvl="1" eaLnBrk="1" hangingPunct="1"/>
            <a:r>
              <a:rPr lang="en-GB" sz="2400" smtClean="0"/>
              <a:t>A number of Annual Benefit Statements had to be withheld</a:t>
            </a:r>
          </a:p>
          <a:p>
            <a:pPr lvl="1" eaLnBrk="1" hangingPunct="1"/>
            <a:r>
              <a:rPr lang="en-GB" sz="2400" smtClean="0"/>
              <a:t>A number of incomplete members records</a:t>
            </a:r>
          </a:p>
          <a:p>
            <a:pPr eaLnBrk="1" hangingPunct="1"/>
            <a:r>
              <a:rPr lang="en-GB" sz="2800" smtClean="0"/>
              <a:t>Difficulty reconciling monthly contributions</a:t>
            </a:r>
          </a:p>
          <a:p>
            <a:pPr lvl="1" eaLnBrk="1" hangingPunct="1">
              <a:buFont typeface="Arial" charset="0"/>
              <a:buNone/>
            </a:pPr>
            <a:endParaRPr lang="en-GB" smtClean="0"/>
          </a:p>
          <a:p>
            <a:pPr lvl="1" eaLnBrk="1" hangingPunct="1"/>
            <a:endParaRPr lang="en-GB" smtClean="0"/>
          </a:p>
          <a:p>
            <a:pPr lvl="1" eaLnBrk="1" hangingPunct="1"/>
            <a:endParaRPr lang="en-GB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wave_graphic_tint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3" descr="LGSS-logo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4000" smtClean="0"/>
              <a:t>Contributing Factors</a:t>
            </a:r>
          </a:p>
        </p:txBody>
      </p:sp>
      <p:sp>
        <p:nvSpPr>
          <p:cNvPr id="5632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Internal</a:t>
            </a:r>
          </a:p>
          <a:p>
            <a:pPr lvl="1" eaLnBrk="1" hangingPunct="1"/>
            <a:r>
              <a:rPr lang="en-GB" sz="2400" smtClean="0"/>
              <a:t>Moving to one Service</a:t>
            </a:r>
          </a:p>
          <a:p>
            <a:pPr lvl="1" eaLnBrk="1" hangingPunct="1"/>
            <a:r>
              <a:rPr lang="en-GB" sz="2400" smtClean="0"/>
              <a:t>Staff turnover and training</a:t>
            </a:r>
          </a:p>
          <a:p>
            <a:pPr lvl="1" eaLnBrk="1" hangingPunct="1"/>
            <a:r>
              <a:rPr lang="en-GB" sz="2400" smtClean="0"/>
              <a:t>Team now established leading to improvement in performance</a:t>
            </a:r>
          </a:p>
          <a:p>
            <a:pPr eaLnBrk="1" hangingPunct="1"/>
            <a:r>
              <a:rPr lang="en-GB" sz="2800" smtClean="0"/>
              <a:t>External</a:t>
            </a:r>
          </a:p>
          <a:p>
            <a:pPr lvl="1" eaLnBrk="1" hangingPunct="1"/>
            <a:r>
              <a:rPr lang="en-GB" sz="2400" smtClean="0"/>
              <a:t>Introduction of LGPS 2014</a:t>
            </a:r>
          </a:p>
          <a:p>
            <a:pPr lvl="1" eaLnBrk="1" hangingPunct="1"/>
            <a:r>
              <a:rPr lang="en-GB" sz="2400" smtClean="0"/>
              <a:t>Member experience also affected by Employer performance</a:t>
            </a:r>
          </a:p>
          <a:p>
            <a:pPr lvl="1" eaLnBrk="1" hangingPunct="1"/>
            <a:r>
              <a:rPr lang="en-GB" sz="2400" smtClean="0"/>
              <a:t>Changing nature of employer landscape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wave_graphic_tint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3" descr="LGSS-logo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itle 3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sz="4000" smtClean="0"/>
              <a:t>Action Plan</a:t>
            </a:r>
          </a:p>
        </p:txBody>
      </p:sp>
      <p:sp>
        <p:nvSpPr>
          <p:cNvPr id="57348" name="Content Placeholder 4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105275"/>
          </a:xfrm>
        </p:spPr>
        <p:txBody>
          <a:bodyPr/>
          <a:lstStyle/>
          <a:p>
            <a:pPr eaLnBrk="1" hangingPunct="1"/>
            <a:r>
              <a:rPr lang="en-GB" sz="2800" smtClean="0"/>
              <a:t>We have been liaising with a number of establishments to improve data provision</a:t>
            </a:r>
          </a:p>
          <a:p>
            <a:pPr eaLnBrk="1" hangingPunct="1"/>
            <a:r>
              <a:rPr lang="en-GB" sz="2800" smtClean="0"/>
              <a:t>Increase take up of Member and Employer Self Service</a:t>
            </a:r>
          </a:p>
          <a:p>
            <a:pPr eaLnBrk="1" hangingPunct="1"/>
            <a:r>
              <a:rPr lang="en-GB" sz="2800" smtClean="0"/>
              <a:t>Implementation of employer training plan</a:t>
            </a:r>
          </a:p>
          <a:p>
            <a:pPr eaLnBrk="1" hangingPunct="1"/>
            <a:r>
              <a:rPr lang="en-GB" sz="2800" smtClean="0"/>
              <a:t>Embed LGPS 2014 processes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wave_graphic_tint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3" descr="LGSS-logo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itle 3"/>
          <p:cNvSpPr>
            <a:spLocks noGrp="1"/>
          </p:cNvSpPr>
          <p:nvPr>
            <p:ph type="title"/>
          </p:nvPr>
        </p:nvSpPr>
        <p:spPr>
          <a:xfrm>
            <a:off x="395288" y="1989138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Thank you.</a:t>
            </a:r>
            <a:br>
              <a:rPr lang="en-GB" smtClean="0"/>
            </a:br>
            <a:r>
              <a:rPr lang="en-GB" smtClean="0"/>
              <a:t>Any questions?</a:t>
            </a:r>
          </a:p>
        </p:txBody>
      </p:sp>
      <p:pic>
        <p:nvPicPr>
          <p:cNvPr id="58372" name="Picture 7" descr="Question-mark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3068638"/>
            <a:ext cx="24479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wave_graphic_tint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 descr="LGSS-logo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smtClean="0"/>
              <a:t>Background</a:t>
            </a:r>
          </a:p>
        </p:txBody>
      </p:sp>
      <p:sp>
        <p:nvSpPr>
          <p:cNvPr id="1638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Administration Strategy launched in April 2013</a:t>
            </a:r>
            <a:endParaRPr lang="en-GB" smtClean="0">
              <a:solidFill>
                <a:srgbClr val="FF0000"/>
              </a:solidFill>
            </a:endParaRPr>
          </a:p>
          <a:p>
            <a:r>
              <a:rPr lang="en-GB" smtClean="0"/>
              <a:t>Sets out our policy on the administration of the Scheme and performance standards for both LGSS Pensions Service &amp; Employer</a:t>
            </a:r>
          </a:p>
          <a:p>
            <a:r>
              <a:rPr lang="en-GB" smtClean="0"/>
              <a:t>Number of Key Performance Indicators (KPIs)</a:t>
            </a:r>
          </a:p>
          <a:p>
            <a:r>
              <a:rPr lang="en-GB" smtClean="0"/>
              <a:t>We agreed to report regularly on the level of performance against these KPIs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wave_graphic_tint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LGSS-logo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smtClean="0"/>
              <a:t>Background</a:t>
            </a:r>
          </a:p>
        </p:txBody>
      </p:sp>
      <p:sp>
        <p:nvSpPr>
          <p:cNvPr id="1741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Identified a number of indicators with biggest impact on members and employers</a:t>
            </a:r>
          </a:p>
          <a:p>
            <a:r>
              <a:rPr lang="en-GB" smtClean="0"/>
              <a:t>Open to feedback on what you feel are the most important indicators</a:t>
            </a:r>
          </a:p>
          <a:p>
            <a:r>
              <a:rPr lang="en-GB" smtClean="0"/>
              <a:t>Statistics will look at performance affecting the member experience</a:t>
            </a:r>
          </a:p>
          <a:p>
            <a:r>
              <a:rPr lang="en-GB" smtClean="0"/>
              <a:t>We will not be discussing individual issues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wave_graphic_tint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LGSS-logo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smtClean="0"/>
              <a:t>Reviewing the Administration Strategy</a:t>
            </a:r>
          </a:p>
        </p:txBody>
      </p:sp>
      <p:sp>
        <p:nvSpPr>
          <p:cNvPr id="1843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LGPS 2014 introduced 1</a:t>
            </a:r>
            <a:r>
              <a:rPr lang="en-GB" baseline="30000" smtClean="0"/>
              <a:t>st</a:t>
            </a:r>
            <a:r>
              <a:rPr lang="en-GB" smtClean="0"/>
              <a:t> April 2014</a:t>
            </a:r>
          </a:p>
          <a:p>
            <a:r>
              <a:rPr lang="en-GB" smtClean="0"/>
              <a:t>2008 Regulations revoked</a:t>
            </a:r>
          </a:p>
          <a:p>
            <a:r>
              <a:rPr lang="en-GB" smtClean="0"/>
              <a:t>As a result a new Administration Strategy has been drafted</a:t>
            </a:r>
          </a:p>
          <a:p>
            <a:r>
              <a:rPr lang="en-GB" smtClean="0"/>
              <a:t>Not many changes to performance measures</a:t>
            </a:r>
          </a:p>
          <a:p>
            <a:r>
              <a:rPr lang="en-GB" smtClean="0"/>
              <a:t>KPIs to be updated to reflect new regulations</a:t>
            </a:r>
          </a:p>
          <a:p>
            <a:r>
              <a:rPr lang="en-GB" smtClean="0"/>
              <a:t>30 day consultation to follow shortly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wave_graphic_tint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 descr="LGSS-logo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6453188"/>
            <a:ext cx="108267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smtClean="0"/>
              <a:t>Key Performance Indicators </a:t>
            </a:r>
          </a:p>
        </p:txBody>
      </p:sp>
      <p:sp>
        <p:nvSpPr>
          <p:cNvPr id="1946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Identified a number of indicators</a:t>
            </a:r>
          </a:p>
          <a:p>
            <a:pPr lvl="1"/>
            <a:r>
              <a:rPr lang="en-GB" smtClean="0"/>
              <a:t>Pensions Service KPIs are those that most directly affect the experience of the member</a:t>
            </a:r>
          </a:p>
          <a:p>
            <a:pPr lvl="1"/>
            <a:r>
              <a:rPr lang="en-GB" smtClean="0"/>
              <a:t>Employer KPIs look at provision of essential data to help us meet our objectives</a:t>
            </a:r>
          </a:p>
          <a:p>
            <a:r>
              <a:rPr lang="en-GB" smtClean="0"/>
              <a:t>Reporting period 1</a:t>
            </a:r>
            <a:r>
              <a:rPr lang="en-GB" baseline="30000" smtClean="0"/>
              <a:t>st</a:t>
            </a:r>
            <a:r>
              <a:rPr lang="en-GB" smtClean="0"/>
              <a:t> April – 31</a:t>
            </a:r>
            <a:r>
              <a:rPr lang="en-GB" baseline="30000" smtClean="0"/>
              <a:t>st</a:t>
            </a:r>
            <a:r>
              <a:rPr lang="en-GB" smtClean="0"/>
              <a:t> August 2014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wave_graphic_tint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LGSS-logo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smtClean="0"/>
              <a:t>Pensions Service KPIs</a:t>
            </a:r>
          </a:p>
        </p:txBody>
      </p:sp>
      <p:sp>
        <p:nvSpPr>
          <p:cNvPr id="2048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GB" sz="2800" smtClean="0"/>
              <a:t>Notify Employers &amp; Members of changes to Scheme rules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GB" sz="2800" smtClean="0"/>
              <a:t>Award dependant benefits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GB" sz="2800" smtClean="0"/>
              <a:t>Payment of retirement benefits from active employment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GB" sz="2800" smtClean="0"/>
              <a:t>Provide member estimates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GB" sz="2800" smtClean="0"/>
              <a:t>Provide transfer in quotes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GB" sz="2800" smtClean="0"/>
              <a:t>Issue Annual Benefit Statements to Active Members</a:t>
            </a:r>
          </a:p>
          <a:p>
            <a:pPr marL="514350" indent="-514350">
              <a:buFont typeface="Arial" charset="0"/>
              <a:buNone/>
            </a:pPr>
            <a:r>
              <a:rPr lang="en-GB" sz="2800" smtClean="0"/>
              <a:t> </a:t>
            </a:r>
          </a:p>
          <a:p>
            <a:pPr marL="514350" indent="-514350">
              <a:buFont typeface="Arial" charset="0"/>
              <a:buNone/>
            </a:pPr>
            <a:endParaRPr lang="en-GB" sz="2800" smtClean="0"/>
          </a:p>
          <a:p>
            <a:pPr marL="514350" indent="-514350">
              <a:buFont typeface="Arial" charset="0"/>
              <a:buNone/>
            </a:pPr>
            <a:endParaRPr lang="en-GB" sz="280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GB" sz="280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GB" sz="280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GB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wave_graphic_tint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20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LGSS-logo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smtClean="0"/>
              <a:t>Employer KPIs</a:t>
            </a:r>
          </a:p>
        </p:txBody>
      </p:sp>
      <p:sp>
        <p:nvSpPr>
          <p:cNvPr id="2253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GB" smtClean="0"/>
              <a:t>Provide information regarding new starters         and variations in prescribed format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GB" smtClean="0"/>
              <a:t>Provide the Pensions Service with accurate year end information in prescribed format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GB" smtClean="0"/>
              <a:t>Deduct and pay over the correct pension contributions in a timely manner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wave_graphic_tint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1300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3" descr="LGSS-logo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6308725"/>
            <a:ext cx="1082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pPr algn="l"/>
            <a:r>
              <a:rPr lang="en-GB" sz="4000" smtClean="0"/>
              <a:t>Notify the employer &amp; scheme members of changes to the scheme rules</a:t>
            </a:r>
            <a:endParaRPr lang="en-GB" smtClean="0"/>
          </a:p>
        </p:txBody>
      </p:sp>
      <p:sp>
        <p:nvSpPr>
          <p:cNvPr id="50180" name="Content Placeholder 1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r>
              <a:rPr lang="en-GB" smtClean="0"/>
              <a:t>LGPS 2014 launched on 1 April 2014</a:t>
            </a:r>
          </a:p>
          <a:p>
            <a:r>
              <a:rPr lang="en-GB" smtClean="0"/>
              <a:t>Comprehensive communication project</a:t>
            </a:r>
          </a:p>
          <a:p>
            <a:pPr lvl="1"/>
            <a:r>
              <a:rPr lang="en-GB" smtClean="0"/>
              <a:t>80 Member LGPS 2014 Road Show Presentations</a:t>
            </a:r>
          </a:p>
          <a:p>
            <a:pPr lvl="1"/>
            <a:r>
              <a:rPr lang="en-GB" smtClean="0"/>
              <a:t>10 Employer Training Sessions</a:t>
            </a:r>
          </a:p>
          <a:p>
            <a:pPr lvl="1"/>
            <a:r>
              <a:rPr lang="en-GB" smtClean="0"/>
              <a:t>2 Employer Workshops</a:t>
            </a:r>
          </a:p>
          <a:p>
            <a:pPr lvl="1"/>
            <a:r>
              <a:rPr lang="en-GB" smtClean="0"/>
              <a:t>5 Employer Pension Bulletins</a:t>
            </a:r>
          </a:p>
          <a:p>
            <a:pPr lvl="1"/>
            <a:r>
              <a:rPr lang="en-GB" smtClean="0"/>
              <a:t>1 Member Newsletter</a:t>
            </a:r>
          </a:p>
          <a:p>
            <a:pPr lvl="1"/>
            <a:r>
              <a:rPr lang="en-GB" smtClean="0"/>
              <a:t>2 Dedicated LGPS 2014 web pages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1045</Words>
  <Application>Microsoft Office PowerPoint</Application>
  <PresentationFormat>On-screen Show (4:3)</PresentationFormat>
  <Paragraphs>153</Paragraphs>
  <Slides>28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Office Theme</vt:lpstr>
      <vt:lpstr>Worksheet</vt:lpstr>
      <vt:lpstr>Microsoft Excel Chart</vt:lpstr>
      <vt:lpstr>Northamptonshire Pension Fund Administration Report </vt:lpstr>
      <vt:lpstr>The Agenda</vt:lpstr>
      <vt:lpstr>Background</vt:lpstr>
      <vt:lpstr>Background</vt:lpstr>
      <vt:lpstr>Reviewing the Administration Strategy</vt:lpstr>
      <vt:lpstr>Key Performance Indicators </vt:lpstr>
      <vt:lpstr>Pensions Service KPIs</vt:lpstr>
      <vt:lpstr>Employer KPIs</vt:lpstr>
      <vt:lpstr>Notify the employer &amp; scheme members of changes to the scheme rules</vt:lpstr>
      <vt:lpstr>Impact of Member and Employer Communications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LGPS 2014 Requirements</vt:lpstr>
      <vt:lpstr>Slide 23</vt:lpstr>
      <vt:lpstr>Slide 24</vt:lpstr>
      <vt:lpstr>Summary</vt:lpstr>
      <vt:lpstr>Contributing Factors</vt:lpstr>
      <vt:lpstr>Action Plan</vt:lpstr>
      <vt:lpstr>Thank you. Any questions?</vt:lpstr>
    </vt:vector>
  </TitlesOfParts>
  <Company>Northamptonshire County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moakensen</dc:creator>
  <cp:lastModifiedBy>AT541</cp:lastModifiedBy>
  <cp:revision>209</cp:revision>
  <dcterms:created xsi:type="dcterms:W3CDTF">2011-12-01T09:09:02Z</dcterms:created>
  <dcterms:modified xsi:type="dcterms:W3CDTF">2014-11-06T15:25:38Z</dcterms:modified>
</cp:coreProperties>
</file>