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38.xml" ContentType="application/vnd.openxmlformats-officedocument.presentationml.tag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slideLayouts/slideLayout20.xml" ContentType="application/vnd.openxmlformats-officedocument.presentationml.slideLayout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docProps/custom.xml" ContentType="application/vnd.openxmlformats-officedocument.custom-propertie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notesSlides/notesSlide9.xml" ContentType="application/vnd.openxmlformats-officedocument.presentationml.notesSlide+xml"/>
  <Override PartName="/ppt/tags/tag52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notesSlides/notesSlide7.xml" ContentType="application/vnd.openxmlformats-officedocument.presentationml.notesSlide+xml"/>
  <Override PartName="/ppt/tags/tag50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tags/tag39.xml" ContentType="application/vnd.openxmlformats-officedocument.presentationml.tags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notesSlides/notesSlide8.xml" ContentType="application/vnd.openxmlformats-officedocument.presentationml.notesSlide+xml"/>
  <Override PartName="/ppt/tags/tag53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notesSlides/notesSlide6.xml" ContentType="application/vnd.openxmlformats-officedocument.presentationml.notesSlide+xml"/>
  <Override PartName="/ppt/tags/tag51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6" r:id="rId1"/>
    <p:sldMasterId id="2147483765" r:id="rId2"/>
  </p:sldMasterIdLst>
  <p:notesMasterIdLst>
    <p:notesMasterId r:id="rId14"/>
  </p:notesMasterIdLst>
  <p:handoutMasterIdLst>
    <p:handoutMasterId r:id="rId15"/>
  </p:handoutMasterIdLst>
  <p:sldIdLst>
    <p:sldId id="259" r:id="rId3"/>
    <p:sldId id="260" r:id="rId4"/>
    <p:sldId id="344" r:id="rId5"/>
    <p:sldId id="402" r:id="rId6"/>
    <p:sldId id="403" r:id="rId7"/>
    <p:sldId id="404" r:id="rId8"/>
    <p:sldId id="405" r:id="rId9"/>
    <p:sldId id="389" r:id="rId10"/>
    <p:sldId id="406" r:id="rId11"/>
    <p:sldId id="407" r:id="rId12"/>
    <p:sldId id="393" r:id="rId13"/>
  </p:sldIdLst>
  <p:sldSz cx="9144000" cy="6858000" type="screen4x3"/>
  <p:notesSz cx="6797675" cy="9872663"/>
  <p:custDataLst>
    <p:tags r:id="rId16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600"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600"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600"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600"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8CBE"/>
    <a:srgbClr val="097B61"/>
    <a:srgbClr val="D3D6FB"/>
    <a:srgbClr val="C0C0C0"/>
    <a:srgbClr val="FFD600"/>
    <a:srgbClr val="E18700"/>
    <a:srgbClr val="8CD5F9"/>
    <a:srgbClr val="00344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preferSingleView="1">
    <p:restoredLeft sz="15591" autoAdjust="0"/>
    <p:restoredTop sz="94598" autoAdjust="0"/>
  </p:normalViewPr>
  <p:slideViewPr>
    <p:cSldViewPr snapToGrid="0">
      <p:cViewPr varScale="1">
        <p:scale>
          <a:sx n="116" d="100"/>
          <a:sy n="116" d="100"/>
        </p:scale>
        <p:origin x="-462" y="-96"/>
      </p:cViewPr>
      <p:guideLst>
        <p:guide orient="horz" pos="924"/>
        <p:guide pos="28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2760" y="-72"/>
      </p:cViewPr>
      <p:guideLst>
        <p:guide orient="horz" pos="3109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32.xml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4" tIns="46388" rIns="92784" bIns="46388" numCol="1" anchor="t" anchorCtr="0" compatLnSpc="1">
            <a:prstTxWarp prst="textNoShape">
              <a:avLst/>
            </a:prstTxWarp>
          </a:bodyPr>
          <a:lstStyle>
            <a:lvl1pPr algn="l" defTabSz="925513" eaLnBrk="0" hangingPunct="0">
              <a:defRPr sz="1200" dirty="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4" tIns="46388" rIns="92784" bIns="46388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dirty="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  <p:custDataLst>
              <p:tags r:id="rId2"/>
            </p:custDataLst>
          </p:nvPr>
        </p:nvSpPr>
        <p:spPr bwMode="auto">
          <a:xfrm>
            <a:off x="0" y="9382125"/>
            <a:ext cx="679767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4" tIns="46388" rIns="92784" bIns="46388" numCol="1" anchor="b" anchorCtr="0" compatLnSpc="1">
            <a:prstTxWarp prst="textNoShape">
              <a:avLst/>
            </a:prstTxWarp>
          </a:bodyPr>
          <a:lstStyle>
            <a:lvl1pPr algn="l" defTabSz="925513" eaLnBrk="0" hangingPunct="0">
              <a:defRPr sz="1200" smtClean="0">
                <a:solidFill>
                  <a:srgbClr val="000000"/>
                </a:solidFill>
                <a:latin typeface="Times New Roman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 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2125"/>
            <a:ext cx="29464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4" tIns="46388" rIns="92784" bIns="46388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F275B849-867F-4FDD-AA36-D92E9F4F8E7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31.xml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4" tIns="46388" rIns="92784" bIns="46388" numCol="1" anchor="t" anchorCtr="0" compatLnSpc="1">
            <a:prstTxWarp prst="textNoShape">
              <a:avLst/>
            </a:prstTxWarp>
          </a:bodyPr>
          <a:lstStyle>
            <a:lvl1pPr algn="l" defTabSz="925513" eaLnBrk="0" hangingPunct="0">
              <a:defRPr sz="900" dirty="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4" tIns="46388" rIns="92784" bIns="46388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900" dirty="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39775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689475"/>
            <a:ext cx="4981575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4" tIns="46388" rIns="92784" bIns="463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  <p:custDataLst>
              <p:tags r:id="rId2"/>
            </p:custDataLst>
          </p:nvPr>
        </p:nvSpPr>
        <p:spPr bwMode="auto">
          <a:xfrm>
            <a:off x="0" y="9382125"/>
            <a:ext cx="679767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4" tIns="46388" rIns="92784" bIns="46388" numCol="1" anchor="b" anchorCtr="0" compatLnSpc="1">
            <a:prstTxWarp prst="textNoShape">
              <a:avLst/>
            </a:prstTxWarp>
          </a:bodyPr>
          <a:lstStyle>
            <a:lvl1pPr algn="l" defTabSz="925513" eaLnBrk="0" hangingPunct="0">
              <a:defRPr lang="en-GB" sz="1200" b="0" i="0" u="none" smtClean="0">
                <a:solidFill>
                  <a:srgbClr val="000000"/>
                </a:solidFill>
                <a:latin typeface="Times New Roman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t> </a:t>
            </a:r>
            <a:endParaRPr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2125"/>
            <a:ext cx="29464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4" tIns="46388" rIns="92784" bIns="46388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9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0A4A463A-1F10-4851-8883-76DF6E862B8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190500" indent="-190500" algn="l" rtl="0" eaLnBrk="0" fontAlgn="base" hangingPunct="0">
      <a:spcBef>
        <a:spcPct val="30000"/>
      </a:spcBef>
      <a:spcAft>
        <a:spcPct val="0"/>
      </a:spcAft>
      <a:buFont typeface="Wingdings" pitchFamily="2" charset="2"/>
      <a:buChar char="§"/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571500" indent="-190500" algn="l" rtl="0" eaLnBrk="0" fontAlgn="base" hangingPunct="0">
      <a:spcBef>
        <a:spcPct val="30000"/>
      </a:spcBef>
      <a:spcAft>
        <a:spcPct val="0"/>
      </a:spcAft>
      <a:buChar char="–"/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4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4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6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8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0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2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4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6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4819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8" charset="0"/>
                <a:ea typeface="ＭＳ Ｐゴシック"/>
                <a:cs typeface="ＭＳ Ｐゴシック"/>
              </a:rPr>
              <a:t> </a:t>
            </a:r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868B7C-0D27-4AB1-AF25-382728639FF4}" type="slidenum">
              <a:rPr lang="en-GB" smtClean="0">
                <a:ea typeface="ＭＳ Ｐゴシック"/>
                <a:cs typeface="ＭＳ Ｐゴシック"/>
              </a:rPr>
              <a:pPr/>
              <a:t>1</a:t>
            </a:fld>
            <a:endParaRPr lang="en-GB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1863" y="741363"/>
            <a:ext cx="4935537" cy="3702050"/>
          </a:xfrm>
          <a:ln/>
        </p:spPr>
      </p:sp>
      <p:sp>
        <p:nvSpPr>
          <p:cNvPr id="53250" name="Slide Number Placeholder 3"/>
          <p:cNvSpPr txBox="1">
            <a:spLocks noGrp="1"/>
          </p:cNvSpPr>
          <p:nvPr/>
        </p:nvSpPr>
        <p:spPr bwMode="auto">
          <a:xfrm>
            <a:off x="3719513" y="8378825"/>
            <a:ext cx="2844800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919" tIns="43960" rIns="87919" bIns="43960" anchor="b"/>
          <a:lstStyle/>
          <a:p>
            <a:pPr algn="r" defTabSz="866775" eaLnBrk="0" hangingPunct="0"/>
            <a:fld id="{9E3D5F08-CA4D-4DE9-AD18-28CE7286C77C}" type="slidenum">
              <a:rPr lang="en-GB" sz="1100">
                <a:solidFill>
                  <a:srgbClr val="000000"/>
                </a:solidFill>
                <a:latin typeface="Calibri" pitchFamily="34" charset="0"/>
              </a:rPr>
              <a:pPr algn="r" defTabSz="866775" eaLnBrk="0" hangingPunct="0"/>
              <a:t>10</a:t>
            </a:fld>
            <a:endParaRPr lang="en-GB" sz="11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3251" name="Rectangle 5"/>
          <p:cNvSpPr>
            <a:spLocks noGrp="1"/>
          </p:cNvSpPr>
          <p:nvPr>
            <p:ph type="body" idx="1"/>
          </p:nvPr>
        </p:nvSpPr>
        <p:spPr>
          <a:xfrm>
            <a:off x="679450" y="4689475"/>
            <a:ext cx="5438775" cy="4441825"/>
          </a:xfrm>
          <a:noFill/>
          <a:ln/>
        </p:spPr>
        <p:txBody>
          <a:bodyPr lIns="92790" tIns="46396" rIns="92790" bIns="46396"/>
          <a:lstStyle/>
          <a:p>
            <a:pPr marL="0" indent="0" eaLnBrk="1" hangingPunct="1">
              <a:buFont typeface="Wingdings" pitchFamily="2" charset="2"/>
              <a:buNone/>
            </a:pPr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55299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55300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8" charset="0"/>
                <a:ea typeface="ＭＳ Ｐゴシック"/>
                <a:cs typeface="ＭＳ Ｐゴシック"/>
              </a:rPr>
              <a:t> </a:t>
            </a:r>
          </a:p>
        </p:txBody>
      </p:sp>
      <p:sp>
        <p:nvSpPr>
          <p:cNvPr id="55301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F422F-8976-4EFE-9FF9-E8B90DE616BF}" type="slidenum">
              <a:rPr lang="en-GB" smtClean="0">
                <a:solidFill>
                  <a:srgbClr val="000000"/>
                </a:solidFill>
                <a:ea typeface="ＭＳ Ｐゴシック"/>
                <a:cs typeface="ＭＳ Ｐゴシック"/>
              </a:rPr>
              <a:pPr/>
              <a:t>11</a:t>
            </a:fld>
            <a:endParaRPr lang="en-GB" smtClean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6867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8" charset="0"/>
                <a:ea typeface="ＭＳ Ｐゴシック"/>
                <a:cs typeface="ＭＳ Ｐゴシック"/>
              </a:rPr>
              <a:t> </a:t>
            </a:r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A6C5B3-81D3-475A-AA05-27B6315212FB}" type="slidenum">
              <a:rPr lang="en-GB" smtClean="0">
                <a:ea typeface="ＭＳ Ｐゴシック"/>
                <a:cs typeface="ＭＳ Ｐゴシック"/>
              </a:rPr>
              <a:pPr/>
              <a:t>2</a:t>
            </a:fld>
            <a:endParaRPr lang="en-GB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8915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23925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8916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defTabSz="923925"/>
            <a:r>
              <a:rPr>
                <a:latin typeface="Times New Roman" pitchFamily="18" charset="0"/>
                <a:ea typeface="ＭＳ Ｐゴシック"/>
                <a:cs typeface="ＭＳ Ｐゴシック"/>
              </a:rPr>
              <a:t> </a:t>
            </a:r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3925"/>
            <a:fld id="{60725473-E288-477C-A570-93100B5A038B}" type="slidenum">
              <a:rPr lang="en-GB" smtClean="0">
                <a:ea typeface="ＭＳ Ｐゴシック"/>
                <a:cs typeface="ＭＳ Ｐゴシック"/>
              </a:rPr>
              <a:pPr defTabSz="923925"/>
              <a:t>3</a:t>
            </a:fld>
            <a:endParaRPr lang="en-GB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40963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23925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40964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defTabSz="923925"/>
            <a:r>
              <a:rPr>
                <a:latin typeface="Times New Roman" pitchFamily="18" charset="0"/>
                <a:ea typeface="ＭＳ Ｐゴシック"/>
                <a:cs typeface="ＭＳ Ｐゴシック"/>
              </a:rPr>
              <a:t> </a:t>
            </a:r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3925"/>
            <a:fld id="{37AFA859-95F7-45AB-925B-D4A6A4382283}" type="slidenum">
              <a:rPr lang="en-GB" smtClean="0">
                <a:ea typeface="ＭＳ Ｐゴシック"/>
                <a:cs typeface="ＭＳ Ｐゴシック"/>
              </a:rPr>
              <a:pPr defTabSz="923925"/>
              <a:t>4</a:t>
            </a:fld>
            <a:endParaRPr lang="en-GB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43011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23925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43012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defTabSz="923925"/>
            <a:r>
              <a:rPr>
                <a:latin typeface="Times New Roman" pitchFamily="18" charset="0"/>
                <a:ea typeface="ＭＳ Ｐゴシック"/>
                <a:cs typeface="ＭＳ Ｐゴシック"/>
              </a:rPr>
              <a:t> </a:t>
            </a:r>
          </a:p>
        </p:txBody>
      </p:sp>
      <p:sp>
        <p:nvSpPr>
          <p:cNvPr id="43013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3925"/>
            <a:fld id="{1AC82F4A-996E-4BDF-8143-3EE3134A242C}" type="slidenum">
              <a:rPr lang="en-GB" smtClean="0">
                <a:ea typeface="ＭＳ Ｐゴシック"/>
                <a:cs typeface="ＭＳ Ｐゴシック"/>
              </a:rPr>
              <a:pPr defTabSz="923925"/>
              <a:t>5</a:t>
            </a:fld>
            <a:endParaRPr lang="en-GB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45059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23925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45060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defTabSz="923925"/>
            <a:r>
              <a:rPr>
                <a:latin typeface="Times New Roman" pitchFamily="18" charset="0"/>
                <a:ea typeface="ＭＳ Ｐゴシック"/>
                <a:cs typeface="ＭＳ Ｐゴシック"/>
              </a:rPr>
              <a:t> </a:t>
            </a:r>
          </a:p>
        </p:txBody>
      </p:sp>
      <p:sp>
        <p:nvSpPr>
          <p:cNvPr id="45061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3925"/>
            <a:fld id="{07D90299-6A06-4E5C-994B-A0BB7447A773}" type="slidenum">
              <a:rPr lang="en-GB" smtClean="0">
                <a:ea typeface="ＭＳ Ｐゴシック"/>
                <a:cs typeface="ＭＳ Ｐゴシック"/>
              </a:rPr>
              <a:pPr defTabSz="923925"/>
              <a:t>6</a:t>
            </a:fld>
            <a:endParaRPr lang="en-GB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47107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23925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47108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defTabSz="923925"/>
            <a:r>
              <a:rPr>
                <a:latin typeface="Times New Roman" pitchFamily="18" charset="0"/>
                <a:ea typeface="ＭＳ Ｐゴシック"/>
                <a:cs typeface="ＭＳ Ｐゴシック"/>
              </a:rPr>
              <a:t> </a:t>
            </a:r>
          </a:p>
        </p:txBody>
      </p:sp>
      <p:sp>
        <p:nvSpPr>
          <p:cNvPr id="4710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3925"/>
            <a:fld id="{62B23D13-57BC-475F-ABEB-44483E4F557A}" type="slidenum">
              <a:rPr lang="en-GB" smtClean="0">
                <a:ea typeface="ＭＳ Ｐゴシック"/>
                <a:cs typeface="ＭＳ Ｐゴシック"/>
              </a:rPr>
              <a:pPr defTabSz="923925"/>
              <a:t>7</a:t>
            </a:fld>
            <a:endParaRPr lang="en-GB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1863" y="741363"/>
            <a:ext cx="4935537" cy="3702050"/>
          </a:xfrm>
          <a:ln/>
        </p:spPr>
      </p:sp>
      <p:sp>
        <p:nvSpPr>
          <p:cNvPr id="49154" name="Slide Number Placeholder 3"/>
          <p:cNvSpPr txBox="1">
            <a:spLocks noGrp="1"/>
          </p:cNvSpPr>
          <p:nvPr/>
        </p:nvSpPr>
        <p:spPr bwMode="auto">
          <a:xfrm>
            <a:off x="3719513" y="8378825"/>
            <a:ext cx="2844800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919" tIns="43960" rIns="87919" bIns="43960" anchor="b"/>
          <a:lstStyle/>
          <a:p>
            <a:pPr algn="r" defTabSz="866775" eaLnBrk="0" hangingPunct="0"/>
            <a:fld id="{FBEE873D-7984-4527-B846-C64471EDB887}" type="slidenum">
              <a:rPr lang="en-GB" sz="1100">
                <a:solidFill>
                  <a:srgbClr val="000000"/>
                </a:solidFill>
                <a:latin typeface="Calibri" pitchFamily="34" charset="0"/>
              </a:rPr>
              <a:pPr algn="r" defTabSz="866775" eaLnBrk="0" hangingPunct="0"/>
              <a:t>8</a:t>
            </a:fld>
            <a:endParaRPr lang="en-GB" sz="11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9155" name="Rectangle 5"/>
          <p:cNvSpPr>
            <a:spLocks noGrp="1"/>
          </p:cNvSpPr>
          <p:nvPr>
            <p:ph type="body" idx="1"/>
          </p:nvPr>
        </p:nvSpPr>
        <p:spPr>
          <a:xfrm>
            <a:off x="679450" y="4689475"/>
            <a:ext cx="5438775" cy="4441825"/>
          </a:xfrm>
          <a:noFill/>
          <a:ln/>
        </p:spPr>
        <p:txBody>
          <a:bodyPr lIns="92790" tIns="46396" rIns="92790" bIns="46396"/>
          <a:lstStyle/>
          <a:p>
            <a:pPr marL="0" indent="0" eaLnBrk="1" hangingPunct="1">
              <a:buFont typeface="Wingdings" pitchFamily="2" charset="2"/>
              <a:buNone/>
            </a:pPr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1863" y="741363"/>
            <a:ext cx="4935537" cy="3702050"/>
          </a:xfrm>
          <a:ln/>
        </p:spPr>
      </p:sp>
      <p:sp>
        <p:nvSpPr>
          <p:cNvPr id="51202" name="Slide Number Placeholder 3"/>
          <p:cNvSpPr txBox="1">
            <a:spLocks noGrp="1"/>
          </p:cNvSpPr>
          <p:nvPr/>
        </p:nvSpPr>
        <p:spPr bwMode="auto">
          <a:xfrm>
            <a:off x="3719513" y="8378825"/>
            <a:ext cx="2844800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919" tIns="43960" rIns="87919" bIns="43960" anchor="b"/>
          <a:lstStyle/>
          <a:p>
            <a:pPr algn="r" defTabSz="866775" eaLnBrk="0" hangingPunct="0"/>
            <a:fld id="{1A4C1556-3BE8-4573-88C5-E628F8AA78EF}" type="slidenum">
              <a:rPr lang="en-GB" sz="1100">
                <a:solidFill>
                  <a:srgbClr val="000000"/>
                </a:solidFill>
                <a:latin typeface="Calibri" pitchFamily="34" charset="0"/>
              </a:rPr>
              <a:pPr algn="r" defTabSz="866775" eaLnBrk="0" hangingPunct="0"/>
              <a:t>9</a:t>
            </a:fld>
            <a:endParaRPr lang="en-GB" sz="11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1203" name="Rectangle 5"/>
          <p:cNvSpPr>
            <a:spLocks noGrp="1"/>
          </p:cNvSpPr>
          <p:nvPr>
            <p:ph type="body" idx="1"/>
          </p:nvPr>
        </p:nvSpPr>
        <p:spPr>
          <a:xfrm>
            <a:off x="679450" y="4689475"/>
            <a:ext cx="5438775" cy="4441825"/>
          </a:xfrm>
          <a:noFill/>
          <a:ln/>
        </p:spPr>
        <p:txBody>
          <a:bodyPr lIns="92790" tIns="46396" rIns="92790" bIns="46396"/>
          <a:lstStyle/>
          <a:p>
            <a:pPr marL="0" indent="0" eaLnBrk="1" hangingPunct="1">
              <a:buFont typeface="Wingdings" pitchFamily="2" charset="2"/>
              <a:buNone/>
            </a:pPr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8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9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0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5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6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7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8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9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0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rudence only colour (jpeg)(Feb 05)"/>
          <p:cNvPicPr>
            <a:picLocks noChangeAspect="1" noChangeArrowheads="1"/>
          </p:cNvPicPr>
          <p:nvPr userDrawn="1"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1908175" y="217488"/>
            <a:ext cx="7235825" cy="574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PruUK_rgb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042150" y="6215063"/>
            <a:ext cx="1922463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929063"/>
            <a:ext cx="7772400" cy="868362"/>
          </a:xfrm>
        </p:spPr>
        <p:txBody>
          <a:bodyPr tIns="180000"/>
          <a:lstStyle>
            <a:lvl1pPr>
              <a:defRPr sz="4000" smtClean="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2625" y="5257800"/>
            <a:ext cx="7086600" cy="622300"/>
          </a:xfrm>
        </p:spPr>
        <p:txBody>
          <a:bodyPr/>
          <a:lstStyle>
            <a:lvl1pPr marL="0" indent="0">
              <a:buFontTx/>
              <a:buNone/>
              <a:defRPr sz="2500" smtClean="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xfrm>
            <a:off x="0" y="6524625"/>
            <a:ext cx="9144000" cy="333375"/>
          </a:xfrm>
        </p:spPr>
        <p:txBody>
          <a:bodyPr/>
          <a:lstStyle>
            <a:lvl1pPr algn="l">
              <a:defRPr lang="en-GB" sz="1200" b="0" i="0" u="none" smtClean="0">
                <a:solidFill>
                  <a:srgbClr val="000000"/>
                </a:solidFill>
                <a:latin typeface="Times New Roman"/>
              </a:defRPr>
            </a:lvl1pPr>
          </a:lstStyle>
          <a:p>
            <a:pPr>
              <a:defRPr/>
            </a:pPr>
            <a:r>
              <a:t> </a:t>
            </a:r>
            <a:endParaRPr/>
          </a:p>
        </p:txBody>
      </p:sp>
    </p:spTree>
  </p:cSld>
  <p:clrMapOvr>
    <a:masterClrMapping/>
  </p:clrMapOvr>
  <p:transition/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 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9FC15-EC37-4342-941A-3ACE10B9F5C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1150" y="304800"/>
            <a:ext cx="2087563" cy="550068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304800"/>
            <a:ext cx="6113462" cy="550068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 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63785-DB5F-4B8C-B9DC-EA3D449C814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04800"/>
            <a:ext cx="8353425" cy="60007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395288" y="1412875"/>
            <a:ext cx="4100512" cy="439261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412875"/>
            <a:ext cx="4100513" cy="439261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 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37128-DB38-4A25-A35B-DF825F839F0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04800"/>
            <a:ext cx="8353425" cy="60007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95288" y="1412875"/>
            <a:ext cx="8353425" cy="439261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 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7B527-BAF5-4805-9675-13D9823ED57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04800"/>
            <a:ext cx="8353425" cy="60007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412875"/>
            <a:ext cx="8353425" cy="211931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288" y="3684588"/>
            <a:ext cx="8353425" cy="21209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 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96628-5357-499C-B1D3-E7A43515125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rudence only colour (jpeg)(Feb 05)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908175" y="217488"/>
            <a:ext cx="7235825" cy="574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PruUK_rgb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992938" y="6324600"/>
            <a:ext cx="1922462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2625" y="3932238"/>
            <a:ext cx="7489825" cy="508000"/>
          </a:xfrm>
        </p:spPr>
        <p:txBody>
          <a:bodyPr>
            <a:spAutoFit/>
          </a:bodyPr>
          <a:lstStyle>
            <a:lvl1pPr>
              <a:lnSpc>
                <a:spcPts val="4000"/>
              </a:lnSpc>
              <a:defRPr sz="4000" smtClean="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2625" y="5257800"/>
            <a:ext cx="5618163" cy="342900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2500" smtClean="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</p:cSld>
  <p:clrMapOvr>
    <a:masterClrMapping/>
  </p:clrMapOvr>
  <p:transition/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 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C339B-7C84-4F7B-BA97-F8008D367B2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276725"/>
            <a:ext cx="7772400" cy="1362075"/>
          </a:xfrm>
        </p:spPr>
        <p:txBody>
          <a:bodyPr/>
          <a:lstStyle>
            <a:lvl1pPr algn="l">
              <a:lnSpc>
                <a:spcPts val="4000"/>
              </a:lnSpc>
              <a:defRPr sz="4000" b="1" cap="all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66700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 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E7312-122A-4FD8-8761-3B25AC11B47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412875"/>
            <a:ext cx="4100512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100513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 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2BD09-215F-4657-A9AF-C5A29ACFAC5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 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C174E-9FC4-448C-A0B9-F77AA990D15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 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1B370-6C02-4670-822D-AF5B9A3DFD2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 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54040-F553-40A5-8853-85BA7E589E8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 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357E6-DC5D-4094-893E-92E582926B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 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8E0B3-4790-41C7-9C68-8F0F7117855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 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9C9DB-0B28-4FAD-9C8C-79A22B28344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 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E7489-6533-4A5A-B657-E22456E5DAF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1150" y="304800"/>
            <a:ext cx="2087563" cy="550068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304800"/>
            <a:ext cx="6113462" cy="550068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 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2FC8D-9E80-431E-8C91-D2D629C68E6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04800"/>
            <a:ext cx="8353425" cy="60007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395288" y="1412875"/>
            <a:ext cx="4100512" cy="439261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412875"/>
            <a:ext cx="4100513" cy="439261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 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89B16-2D67-45C5-B1ED-B9A20926DAC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04800"/>
            <a:ext cx="8353425" cy="60007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95288" y="1412875"/>
            <a:ext cx="8353425" cy="439261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 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FD63A-9368-4440-8E7A-E2DEDF7D548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04800"/>
            <a:ext cx="8353425" cy="60007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412875"/>
            <a:ext cx="8353425" cy="211931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288" y="3684588"/>
            <a:ext cx="8353425" cy="21209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 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111C5-6402-4D67-B673-A480BB6F729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276725"/>
            <a:ext cx="7772400" cy="1362075"/>
          </a:xfrm>
        </p:spPr>
        <p:txBody>
          <a:bodyPr/>
          <a:lstStyle>
            <a:lvl1pPr algn="l">
              <a:lnSpc>
                <a:spcPts val="4000"/>
              </a:lnSpc>
              <a:defRPr sz="4000" b="1" cap="all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66700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 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6D7CA-C45A-4351-A08E-E8E714B0405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412875"/>
            <a:ext cx="4100512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100513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 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9B977-375F-4975-AEB9-E2313BEEB75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 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B590E-E550-45E5-A687-5CDABE70CB0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 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56C6E-AEF2-4B2A-8122-6F7E7BDD1E7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 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EB488-A14C-4B8E-A026-1028E05D896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 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49BC4-63D4-408A-BCEA-B2058D7D1E7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 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2DB2B-D880-494A-8C16-807F4E5EC0C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6.xml"/><Relationship Id="rId16" Type="http://schemas.openxmlformats.org/officeDocument/2006/relationships/tags" Target="../tags/tag17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04800"/>
            <a:ext cx="83534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12875"/>
            <a:ext cx="8353425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497092" name="Rectangle 4"/>
          <p:cNvSpPr>
            <a:spLocks noGrp="1" noChangeArrowheads="1"/>
          </p:cNvSpPr>
          <p:nvPr>
            <p:ph type="ftr" sz="quarter" idx="3"/>
            <p:custDataLst>
              <p:tags r:id="rId16"/>
            </p:custDataLst>
          </p:nvPr>
        </p:nvSpPr>
        <p:spPr bwMode="auto">
          <a:xfrm>
            <a:off x="0" y="6465888"/>
            <a:ext cx="9144000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ts val="1163"/>
              </a:lnSpc>
              <a:defRPr lang="en-GB" sz="1200" b="0" i="0" u="none" smtClean="0">
                <a:solidFill>
                  <a:srgbClr val="000000"/>
                </a:solidFill>
                <a:latin typeface="Times New Roman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t> </a:t>
            </a:r>
            <a:endParaRPr/>
          </a:p>
        </p:txBody>
      </p:sp>
      <p:sp>
        <p:nvSpPr>
          <p:cNvPr id="149709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5763" y="6465888"/>
            <a:ext cx="454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ts val="1063"/>
              </a:lnSpc>
              <a:defRPr sz="800" b="1">
                <a:solidFill>
                  <a:schemeClr val="tx2"/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240BED0D-2269-4122-85D9-1343067A887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30" name="Picture 9" descr="PruUK_rgb.png"/>
          <p:cNvPicPr>
            <a:picLocks noChangeAspect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6992938" y="6324600"/>
            <a:ext cx="1922462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80" r:id="rId2"/>
    <p:sldLayoutId id="2147483779" r:id="rId3"/>
    <p:sldLayoutId id="2147483778" r:id="rId4"/>
    <p:sldLayoutId id="2147483777" r:id="rId5"/>
    <p:sldLayoutId id="2147483776" r:id="rId6"/>
    <p:sldLayoutId id="2147483775" r:id="rId7"/>
    <p:sldLayoutId id="2147483774" r:id="rId8"/>
    <p:sldLayoutId id="2147483773" r:id="rId9"/>
    <p:sldLayoutId id="2147483772" r:id="rId10"/>
    <p:sldLayoutId id="2147483771" r:id="rId11"/>
    <p:sldLayoutId id="2147483770" r:id="rId12"/>
    <p:sldLayoutId id="2147483769" r:id="rId13"/>
    <p:sldLayoutId id="2147483768" r:id="rId14"/>
  </p:sldLayoutIdLst>
  <p:transition/>
  <p:hf hdr="0" dt="0"/>
  <p:txStyles>
    <p:titleStyle>
      <a:lvl1pPr algn="l" rtl="0" eaLnBrk="0" fontAlgn="base" hangingPunct="0">
        <a:lnSpc>
          <a:spcPts val="2200"/>
        </a:lnSpc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ts val="2200"/>
        </a:lnSpc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ts val="2200"/>
        </a:lnSpc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ts val="2200"/>
        </a:lnSpc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ts val="2200"/>
        </a:lnSpc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lnSpc>
          <a:spcPts val="2200"/>
        </a:lnSpc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ts val="2200"/>
        </a:lnSpc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ts val="2200"/>
        </a:lnSpc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ts val="2200"/>
        </a:lnSpc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9pPr>
    </p:titleStyle>
    <p:bodyStyle>
      <a:lvl1pPr marL="201613" indent="-201613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tx2"/>
        </a:buClr>
        <a:buChar char="•"/>
        <a:defRPr sz="2000">
          <a:solidFill>
            <a:srgbClr val="000000"/>
          </a:solidFill>
          <a:latin typeface="+mn-lt"/>
          <a:ea typeface="ＭＳ Ｐゴシック" charset="-128"/>
          <a:cs typeface="ＭＳ Ｐゴシック" charset="-128"/>
        </a:defRPr>
      </a:lvl1pPr>
      <a:lvl2pPr marL="403225" indent="-2000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604838" indent="-2000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Arial" charset="0"/>
        <a:buChar char="–"/>
        <a:defRPr sz="1600">
          <a:solidFill>
            <a:srgbClr val="000000"/>
          </a:solidFill>
          <a:latin typeface="+mn-lt"/>
          <a:ea typeface="ＭＳ Ｐゴシック" charset="-128"/>
          <a:cs typeface="ＭＳ Ｐゴシック"/>
        </a:defRPr>
      </a:lvl3pPr>
      <a:lvl4pPr marL="806450" indent="-2000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Arial" charset="0"/>
        <a:buChar char="–"/>
        <a:defRPr sz="1400">
          <a:solidFill>
            <a:srgbClr val="000000"/>
          </a:solidFill>
          <a:latin typeface="+mn-lt"/>
          <a:ea typeface="ＭＳ Ｐゴシック" charset="-128"/>
          <a:cs typeface="ＭＳ Ｐゴシック"/>
        </a:defRPr>
      </a:lvl4pPr>
      <a:lvl5pPr marL="927100" indent="-11906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Arial" charset="0"/>
        <a:buChar char="–"/>
        <a:defRPr sz="1200">
          <a:solidFill>
            <a:srgbClr val="000000"/>
          </a:solidFill>
          <a:latin typeface="+mn-lt"/>
          <a:ea typeface="ＭＳ Ｐゴシック" charset="-128"/>
          <a:cs typeface="ＭＳ Ｐゴシック"/>
        </a:defRPr>
      </a:lvl5pPr>
      <a:lvl6pPr marL="1384300" indent="-119063" algn="l" rtl="0" fontAlgn="base">
        <a:lnSpc>
          <a:spcPct val="90000"/>
        </a:lnSpc>
        <a:spcBef>
          <a:spcPct val="30000"/>
        </a:spcBef>
        <a:spcAft>
          <a:spcPct val="0"/>
        </a:spcAft>
        <a:buFont typeface="Arial" charset="0"/>
        <a:buChar char="–"/>
        <a:defRPr sz="1200">
          <a:solidFill>
            <a:srgbClr val="000000"/>
          </a:solidFill>
          <a:latin typeface="+mn-lt"/>
          <a:ea typeface="ＭＳ Ｐゴシック" charset="-128"/>
        </a:defRPr>
      </a:lvl6pPr>
      <a:lvl7pPr marL="1841500" indent="-119063" algn="l" rtl="0" fontAlgn="base">
        <a:lnSpc>
          <a:spcPct val="90000"/>
        </a:lnSpc>
        <a:spcBef>
          <a:spcPct val="30000"/>
        </a:spcBef>
        <a:spcAft>
          <a:spcPct val="0"/>
        </a:spcAft>
        <a:buFont typeface="Arial" charset="0"/>
        <a:buChar char="–"/>
        <a:defRPr sz="1200">
          <a:solidFill>
            <a:srgbClr val="000000"/>
          </a:solidFill>
          <a:latin typeface="+mn-lt"/>
          <a:ea typeface="ＭＳ Ｐゴシック" charset="-128"/>
        </a:defRPr>
      </a:lvl7pPr>
      <a:lvl8pPr marL="2298700" indent="-119063" algn="l" rtl="0" fontAlgn="base">
        <a:lnSpc>
          <a:spcPct val="90000"/>
        </a:lnSpc>
        <a:spcBef>
          <a:spcPct val="30000"/>
        </a:spcBef>
        <a:spcAft>
          <a:spcPct val="0"/>
        </a:spcAft>
        <a:buFont typeface="Arial" charset="0"/>
        <a:buChar char="–"/>
        <a:defRPr sz="1200">
          <a:solidFill>
            <a:srgbClr val="000000"/>
          </a:solidFill>
          <a:latin typeface="+mn-lt"/>
          <a:ea typeface="ＭＳ Ｐゴシック" charset="-128"/>
        </a:defRPr>
      </a:lvl8pPr>
      <a:lvl9pPr marL="2755900" indent="-119063" algn="l" rtl="0" fontAlgn="base">
        <a:lnSpc>
          <a:spcPct val="90000"/>
        </a:lnSpc>
        <a:spcBef>
          <a:spcPct val="30000"/>
        </a:spcBef>
        <a:spcAft>
          <a:spcPct val="0"/>
        </a:spcAft>
        <a:buFont typeface="Arial" charset="0"/>
        <a:buChar char="–"/>
        <a:defRPr sz="1200"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04800"/>
            <a:ext cx="83534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12875"/>
            <a:ext cx="8353425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497092" name="Rectangle 4"/>
          <p:cNvSpPr>
            <a:spLocks noGrp="1" noChangeArrowheads="1"/>
          </p:cNvSpPr>
          <p:nvPr>
            <p:ph type="ftr" sz="quarter" idx="3"/>
            <p:custDataLst>
              <p:tags r:id="rId16"/>
            </p:custDataLst>
          </p:nvPr>
        </p:nvSpPr>
        <p:spPr bwMode="auto">
          <a:xfrm>
            <a:off x="0" y="6465888"/>
            <a:ext cx="9144000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ts val="1163"/>
              </a:lnSpc>
              <a:defRPr sz="1200" b="0" i="0" u="none" dirty="0">
                <a:solidFill>
                  <a:srgbClr val="000000"/>
                </a:solidFill>
                <a:latin typeface="Times New Roman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GB"/>
              <a:t> </a:t>
            </a:r>
          </a:p>
        </p:txBody>
      </p:sp>
      <p:sp>
        <p:nvSpPr>
          <p:cNvPr id="149709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5763" y="6465888"/>
            <a:ext cx="454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ts val="1063"/>
              </a:lnSpc>
              <a:defRPr sz="800" b="1">
                <a:solidFill>
                  <a:srgbClr val="E41F1F"/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D8893C70-4D3E-49F9-B36E-A2743EE8C64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6390" name="Picture 9" descr="PruUK_rgb.png"/>
          <p:cNvPicPr>
            <a:picLocks noChangeAspect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6992938" y="6324600"/>
            <a:ext cx="1922462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3" r:id="rId2"/>
    <p:sldLayoutId id="2147483792" r:id="rId3"/>
    <p:sldLayoutId id="2147483791" r:id="rId4"/>
    <p:sldLayoutId id="2147483790" r:id="rId5"/>
    <p:sldLayoutId id="2147483789" r:id="rId6"/>
    <p:sldLayoutId id="2147483788" r:id="rId7"/>
    <p:sldLayoutId id="2147483787" r:id="rId8"/>
    <p:sldLayoutId id="2147483786" r:id="rId9"/>
    <p:sldLayoutId id="2147483785" r:id="rId10"/>
    <p:sldLayoutId id="2147483784" r:id="rId11"/>
    <p:sldLayoutId id="2147483783" r:id="rId12"/>
    <p:sldLayoutId id="2147483782" r:id="rId13"/>
    <p:sldLayoutId id="2147483781" r:id="rId14"/>
  </p:sldLayoutIdLst>
  <p:transition/>
  <p:hf hdr="0" dt="0"/>
  <p:txStyles>
    <p:titleStyle>
      <a:lvl1pPr algn="l" rtl="0" eaLnBrk="0" fontAlgn="base" hangingPunct="0">
        <a:lnSpc>
          <a:spcPts val="2200"/>
        </a:lnSpc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ts val="2200"/>
        </a:lnSpc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ts val="2200"/>
        </a:lnSpc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ts val="2200"/>
        </a:lnSpc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ts val="2200"/>
        </a:lnSpc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lnSpc>
          <a:spcPts val="2200"/>
        </a:lnSpc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ts val="2200"/>
        </a:lnSpc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ts val="2200"/>
        </a:lnSpc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ts val="2200"/>
        </a:lnSpc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9pPr>
    </p:titleStyle>
    <p:bodyStyle>
      <a:lvl1pPr marL="201613" indent="-201613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tx2"/>
        </a:buClr>
        <a:buChar char="•"/>
        <a:defRPr sz="2000">
          <a:solidFill>
            <a:srgbClr val="000000"/>
          </a:solidFill>
          <a:latin typeface="+mn-lt"/>
          <a:ea typeface="ＭＳ Ｐゴシック" charset="-128"/>
          <a:cs typeface="ＭＳ Ｐゴシック" charset="-128"/>
        </a:defRPr>
      </a:lvl1pPr>
      <a:lvl2pPr marL="403225" indent="-2000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604838" indent="-2000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Arial" charset="0"/>
        <a:buChar char="–"/>
        <a:defRPr sz="1600">
          <a:solidFill>
            <a:srgbClr val="000000"/>
          </a:solidFill>
          <a:latin typeface="+mn-lt"/>
          <a:ea typeface="ＭＳ Ｐゴシック" charset="-128"/>
          <a:cs typeface="ＭＳ Ｐゴシック"/>
        </a:defRPr>
      </a:lvl3pPr>
      <a:lvl4pPr marL="806450" indent="-2000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Arial" charset="0"/>
        <a:buChar char="–"/>
        <a:defRPr sz="1400">
          <a:solidFill>
            <a:srgbClr val="000000"/>
          </a:solidFill>
          <a:latin typeface="+mn-lt"/>
          <a:ea typeface="ＭＳ Ｐゴシック" charset="-128"/>
          <a:cs typeface="ＭＳ Ｐゴシック"/>
        </a:defRPr>
      </a:lvl4pPr>
      <a:lvl5pPr marL="927100" indent="-11906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Arial" charset="0"/>
        <a:buChar char="–"/>
        <a:defRPr sz="1200">
          <a:solidFill>
            <a:srgbClr val="000000"/>
          </a:solidFill>
          <a:latin typeface="+mn-lt"/>
          <a:ea typeface="ＭＳ Ｐゴシック" charset="-128"/>
          <a:cs typeface="ＭＳ Ｐゴシック"/>
        </a:defRPr>
      </a:lvl5pPr>
      <a:lvl6pPr marL="1384300" indent="-119063" algn="l" rtl="0" fontAlgn="base">
        <a:lnSpc>
          <a:spcPct val="90000"/>
        </a:lnSpc>
        <a:spcBef>
          <a:spcPct val="30000"/>
        </a:spcBef>
        <a:spcAft>
          <a:spcPct val="0"/>
        </a:spcAft>
        <a:buFont typeface="Arial" charset="0"/>
        <a:buChar char="–"/>
        <a:defRPr sz="1200">
          <a:solidFill>
            <a:srgbClr val="000000"/>
          </a:solidFill>
          <a:latin typeface="+mn-lt"/>
          <a:ea typeface="ＭＳ Ｐゴシック" charset="-128"/>
        </a:defRPr>
      </a:lvl6pPr>
      <a:lvl7pPr marL="1841500" indent="-119063" algn="l" rtl="0" fontAlgn="base">
        <a:lnSpc>
          <a:spcPct val="90000"/>
        </a:lnSpc>
        <a:spcBef>
          <a:spcPct val="30000"/>
        </a:spcBef>
        <a:spcAft>
          <a:spcPct val="0"/>
        </a:spcAft>
        <a:buFont typeface="Arial" charset="0"/>
        <a:buChar char="–"/>
        <a:defRPr sz="1200">
          <a:solidFill>
            <a:srgbClr val="000000"/>
          </a:solidFill>
          <a:latin typeface="+mn-lt"/>
          <a:ea typeface="ＭＳ Ｐゴシック" charset="-128"/>
        </a:defRPr>
      </a:lvl7pPr>
      <a:lvl8pPr marL="2298700" indent="-119063" algn="l" rtl="0" fontAlgn="base">
        <a:lnSpc>
          <a:spcPct val="90000"/>
        </a:lnSpc>
        <a:spcBef>
          <a:spcPct val="30000"/>
        </a:spcBef>
        <a:spcAft>
          <a:spcPct val="0"/>
        </a:spcAft>
        <a:buFont typeface="Arial" charset="0"/>
        <a:buChar char="–"/>
        <a:defRPr sz="1200">
          <a:solidFill>
            <a:srgbClr val="000000"/>
          </a:solidFill>
          <a:latin typeface="+mn-lt"/>
          <a:ea typeface="ＭＳ Ｐゴシック" charset="-128"/>
        </a:defRPr>
      </a:lvl8pPr>
      <a:lvl9pPr marL="2755900" indent="-119063" algn="l" rtl="0" fontAlgn="base">
        <a:lnSpc>
          <a:spcPct val="90000"/>
        </a:lnSpc>
        <a:spcBef>
          <a:spcPct val="30000"/>
        </a:spcBef>
        <a:spcAft>
          <a:spcPct val="0"/>
        </a:spcAft>
        <a:buFont typeface="Arial" charset="0"/>
        <a:buChar char="–"/>
        <a:defRPr sz="1200"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3.xml"/><Relationship Id="rId5" Type="http://schemas.openxmlformats.org/officeDocument/2006/relationships/image" Target="../media/image3.png"/><Relationship Id="rId4" Type="http://schemas.openxmlformats.org/officeDocument/2006/relationships/hyperlink" Target="mailto:Robert.stormonth@prudential.co.uk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5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06438" y="1211263"/>
            <a:ext cx="7772400" cy="2735262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>
                <a:latin typeface="Calibri" pitchFamily="34" charset="0"/>
                <a:ea typeface="ＭＳ Ｐゴシック"/>
                <a:cs typeface="ＭＳ Ｐゴシック"/>
              </a:rPr>
              <a:t>AVCs</a:t>
            </a:r>
            <a:br>
              <a:rPr lang="en-US" b="1">
                <a:latin typeface="Calibri" pitchFamily="34" charset="0"/>
                <a:ea typeface="ＭＳ Ｐゴシック"/>
                <a:cs typeface="ＭＳ Ｐゴシック"/>
              </a:rPr>
            </a:br>
            <a:r>
              <a:rPr lang="en-US" b="1">
                <a:latin typeface="Calibri" pitchFamily="34" charset="0"/>
                <a:ea typeface="ＭＳ Ｐゴシック"/>
                <a:cs typeface="ＭＳ Ｐゴシック"/>
              </a:rPr>
              <a:t>“The Past, the Present</a:t>
            </a:r>
            <a:br>
              <a:rPr lang="en-US" b="1">
                <a:latin typeface="Calibri" pitchFamily="34" charset="0"/>
                <a:ea typeface="ＭＳ Ｐゴシック"/>
                <a:cs typeface="ＭＳ Ｐゴシック"/>
              </a:rPr>
            </a:br>
            <a:r>
              <a:rPr lang="en-US" b="1">
                <a:latin typeface="Calibri" pitchFamily="34" charset="0"/>
                <a:ea typeface="ＭＳ Ｐゴシック"/>
                <a:cs typeface="ＭＳ Ｐゴシック"/>
              </a:rPr>
              <a:t> and the Future”</a:t>
            </a:r>
          </a:p>
        </p:txBody>
      </p:sp>
      <p:sp>
        <p:nvSpPr>
          <p:cNvPr id="3379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4384675"/>
            <a:ext cx="7270750" cy="1362075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b="1">
                <a:latin typeface="Calibri" pitchFamily="34" charset="0"/>
                <a:ea typeface="ＭＳ Ｐゴシック"/>
                <a:cs typeface="ＭＳ Ｐゴシック"/>
              </a:rPr>
              <a:t>Northamptonshire Pension Fund Employer Forum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b="1">
                <a:latin typeface="Calibri" pitchFamily="34" charset="0"/>
                <a:ea typeface="ＭＳ Ｐゴシック"/>
                <a:cs typeface="ＭＳ Ｐゴシック"/>
              </a:rPr>
              <a:t>October 2014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b="1">
                <a:latin typeface="Calibri" pitchFamily="34" charset="0"/>
                <a:ea typeface="ＭＳ Ｐゴシック"/>
                <a:cs typeface="ＭＳ Ｐゴシック"/>
              </a:rPr>
              <a:t>Robert Stormonth, National Account Manager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200" b="1"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  <a:hlinkClick r:id="rId4"/>
              </a:rPr>
              <a:t>Robert.stormonth@prudential.co.uk</a:t>
            </a:r>
            <a:r>
              <a:rPr lang="en-US" sz="1200" b="1">
                <a:latin typeface="Calibri" pitchFamily="34" charset="0"/>
                <a:ea typeface="ＭＳ Ｐゴシック"/>
                <a:cs typeface="ＭＳ Ｐゴシック"/>
              </a:rPr>
              <a:t> / telephone  01236 763486</a:t>
            </a:r>
          </a:p>
        </p:txBody>
      </p:sp>
      <p:sp>
        <p:nvSpPr>
          <p:cNvPr id="33795" name="Footer Placeholder 1"/>
          <p:cNvSpPr>
            <a:spLocks noGrp="1"/>
          </p:cNvSpPr>
          <p:nvPr>
            <p:ph type="ftr" sz="quarter" idx="10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r>
              <a:rPr>
                <a:latin typeface="Times New Roman" pitchFamily="18" charset="0"/>
                <a:ea typeface="ＭＳ Ｐゴシック"/>
                <a:cs typeface="ＭＳ Ｐゴシック"/>
              </a:rPr>
              <a:t> </a:t>
            </a:r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3663" y="5903913"/>
            <a:ext cx="15748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800" b="1" smtClean="0">
                <a:latin typeface="Calibri" pitchFamily="34" charset="0"/>
                <a:ea typeface="ＭＳ Ｐゴシック"/>
                <a:cs typeface="ＭＳ Ｐゴシック"/>
              </a:rPr>
              <a:t>Summary</a:t>
            </a:r>
          </a:p>
        </p:txBody>
      </p:sp>
      <p:sp>
        <p:nvSpPr>
          <p:cNvPr id="52226" name="Content Placeholder 5"/>
          <p:cNvSpPr>
            <a:spLocks noGrp="1"/>
          </p:cNvSpPr>
          <p:nvPr>
            <p:ph idx="1"/>
          </p:nvPr>
        </p:nvSpPr>
        <p:spPr>
          <a:xfrm>
            <a:off x="409575" y="1022350"/>
            <a:ext cx="8353425" cy="4646613"/>
          </a:xfrm>
        </p:spPr>
        <p:txBody>
          <a:bodyPr/>
          <a:lstStyle/>
          <a:p>
            <a:pPr marL="715963" indent="-7159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715963" algn="l"/>
                <a:tab pos="1073150" algn="l"/>
              </a:tabLst>
            </a:pPr>
            <a:r>
              <a:rPr lang="en-GB" sz="2300" smtClean="0">
                <a:latin typeface="Calibri" pitchFamily="34" charset="0"/>
                <a:ea typeface="ＭＳ Ｐゴシック"/>
                <a:cs typeface="ＭＳ Ｐゴシック"/>
              </a:rPr>
              <a:t>Never a dull moment in pensions!</a:t>
            </a:r>
          </a:p>
          <a:p>
            <a:pPr marL="715963" indent="-7159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715963" algn="l"/>
                <a:tab pos="1073150" algn="l"/>
              </a:tabLst>
            </a:pPr>
            <a:r>
              <a:rPr lang="en-GB" sz="2300" smtClean="0">
                <a:latin typeface="Calibri" pitchFamily="34" charset="0"/>
                <a:ea typeface="ＭＳ Ｐゴシック"/>
                <a:cs typeface="ＭＳ Ｐゴシック"/>
              </a:rPr>
              <a:t>Changes are designed to encourage more saving for retirement</a:t>
            </a:r>
          </a:p>
          <a:p>
            <a:pPr marL="715963" indent="-7159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715963" algn="l"/>
                <a:tab pos="1073150" algn="l"/>
              </a:tabLst>
            </a:pPr>
            <a:r>
              <a:rPr lang="en-GB" sz="2300" smtClean="0">
                <a:latin typeface="Calibri" pitchFamily="34" charset="0"/>
                <a:ea typeface="ＭＳ Ｐゴシック"/>
                <a:cs typeface="ＭＳ Ｐゴシック"/>
              </a:rPr>
              <a:t>As these are being introduced by the Government the public sector schemes are committed to introducing the greater flexibility for their members</a:t>
            </a:r>
          </a:p>
          <a:p>
            <a:pPr marL="715963" indent="-7159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715963" algn="l"/>
                <a:tab pos="1073150" algn="l"/>
              </a:tabLst>
            </a:pPr>
            <a:r>
              <a:rPr lang="en-GB" sz="2300" smtClean="0">
                <a:latin typeface="Calibri" pitchFamily="34" charset="0"/>
                <a:ea typeface="ＭＳ Ｐゴシック"/>
                <a:cs typeface="ＭＳ Ｐゴシック"/>
              </a:rPr>
              <a:t>Although more complex overall the greater flexibility is good news for members</a:t>
            </a:r>
          </a:p>
          <a:p>
            <a:pPr marL="715963" indent="-7159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715963" algn="l"/>
                <a:tab pos="1073150" algn="l"/>
              </a:tabLst>
            </a:pPr>
            <a:r>
              <a:rPr lang="en-GB" sz="2300" smtClean="0">
                <a:latin typeface="Calibri" pitchFamily="34" charset="0"/>
                <a:ea typeface="ＭＳ Ｐゴシック"/>
                <a:cs typeface="ＭＳ Ｐゴシック"/>
              </a:rPr>
              <a:t>Communication even more important</a:t>
            </a:r>
          </a:p>
          <a:p>
            <a:pPr marL="715963" indent="-7159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715963" algn="l"/>
                <a:tab pos="1073150" algn="l"/>
              </a:tabLst>
            </a:pPr>
            <a:r>
              <a:rPr lang="en-GB" sz="2300" smtClean="0">
                <a:latin typeface="Calibri" pitchFamily="34" charset="0"/>
                <a:ea typeface="ＭＳ Ｐゴシック"/>
                <a:cs typeface="ＭＳ Ｐゴシック"/>
              </a:rPr>
              <a:t>We are here to help!</a:t>
            </a:r>
          </a:p>
          <a:p>
            <a:pPr marL="606425" lvl="3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  <a:tabLst>
                <a:tab pos="715963" algn="l"/>
                <a:tab pos="1073150" algn="l"/>
              </a:tabLst>
            </a:pPr>
            <a:endParaRPr lang="en-GB" sz="1900" smtClean="0">
              <a:latin typeface="Calibri" pitchFamily="34" charset="0"/>
              <a:ea typeface="ＭＳ Ｐゴシック"/>
            </a:endParaRPr>
          </a:p>
        </p:txBody>
      </p:sp>
      <p:sp>
        <p:nvSpPr>
          <p:cNvPr id="52227" name="Footer Placeholder 1"/>
          <p:cNvSpPr>
            <a:spLocks noGrp="1"/>
          </p:cNvSpPr>
          <p:nvPr>
            <p:ph type="ftr" sz="quarter" idx="10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/>
                <a:cs typeface="ＭＳ Ｐゴシック"/>
              </a:rPr>
              <a:t> </a:t>
            </a:r>
          </a:p>
        </p:txBody>
      </p:sp>
      <p:sp>
        <p:nvSpPr>
          <p:cNvPr id="5222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A57E9C5-74FD-456D-9CB9-7C4930A4E016}" type="slidenum">
              <a:rPr lang="en-GB" smtClean="0">
                <a:solidFill>
                  <a:schemeClr val="tx2"/>
                </a:solidFill>
                <a:ea typeface="ＭＳ Ｐゴシック"/>
                <a:cs typeface="ＭＳ Ｐゴシック"/>
              </a:rPr>
              <a:pPr/>
              <a:t>10</a:t>
            </a:fld>
            <a:endParaRPr lang="en-GB" smtClean="0">
              <a:solidFill>
                <a:schemeClr val="tx2"/>
              </a:solidFill>
              <a:ea typeface="ＭＳ Ｐゴシック"/>
              <a:cs typeface="ＭＳ Ｐゴシック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800" b="1" smtClean="0">
                <a:latin typeface="Calibri" pitchFamily="34" charset="0"/>
                <a:ea typeface="ＭＳ Ｐゴシック"/>
                <a:cs typeface="ＭＳ Ｐゴシック"/>
              </a:rPr>
              <a:t>Important Information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5763" y="1466850"/>
            <a:ext cx="8353425" cy="2389188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sz="2400" dirty="0">
                <a:effectLst>
                  <a:outerShdw blurRad="38100" dist="38100" dir="2700000" algn="tl" rotWithShape="0">
                    <a:srgbClr val="C0C0C0"/>
                  </a:outerShdw>
                </a:effectLst>
                <a:latin typeface="Calibri" panose="020F0502020204030204" pitchFamily="34" charset="0"/>
              </a:rPr>
              <a:t>Where this presentation contains some forward thinking statements, these should not be taken as fact. </a:t>
            </a:r>
          </a:p>
          <a:p>
            <a:pPr marL="0" indent="0" algn="ctr">
              <a:buFontTx/>
              <a:buNone/>
              <a:defRPr/>
            </a:pPr>
            <a:r>
              <a:rPr lang="en-US" sz="2400" dirty="0" smtClean="0">
                <a:effectLst>
                  <a:outerShdw blurRad="38100" dist="38100" dir="2700000" algn="tl" rotWithShape="0">
                    <a:srgbClr val="C0C0C0"/>
                  </a:outerShdw>
                </a:effectLst>
                <a:latin typeface="Calibri" panose="020F0502020204030204" pitchFamily="34" charset="0"/>
              </a:rPr>
              <a:t>Where </a:t>
            </a:r>
            <a:r>
              <a:rPr lang="en-US" sz="2400" dirty="0">
                <a:effectLst>
                  <a:outerShdw blurRad="38100" dist="38100" dir="2700000" algn="tl" rotWithShape="0">
                    <a:srgbClr val="C0C0C0"/>
                  </a:outerShdw>
                </a:effectLst>
                <a:latin typeface="Calibri" panose="020F0502020204030204" pitchFamily="34" charset="0"/>
              </a:rPr>
              <a:t>applicable, the information given is based on our current understanding, as at  </a:t>
            </a:r>
            <a:r>
              <a:rPr lang="en-US" sz="2400" dirty="0" smtClean="0">
                <a:effectLst>
                  <a:outerShdw blurRad="38100" dist="38100" dir="2700000" algn="tl" rotWithShape="0">
                    <a:srgbClr val="C0C0C0"/>
                  </a:outerShdw>
                </a:effectLst>
                <a:latin typeface="Calibri" panose="020F0502020204030204" pitchFamily="34" charset="0"/>
              </a:rPr>
              <a:t>September </a:t>
            </a:r>
            <a:r>
              <a:rPr lang="en-US" sz="2400" dirty="0">
                <a:effectLst>
                  <a:outerShdw blurRad="38100" dist="38100" dir="2700000" algn="tl" rotWithShape="0">
                    <a:srgbClr val="C0C0C0"/>
                  </a:outerShdw>
                </a:effectLst>
                <a:latin typeface="Calibri" panose="020F0502020204030204" pitchFamily="34" charset="0"/>
              </a:rPr>
              <a:t>2014, of </a:t>
            </a:r>
            <a:r>
              <a:rPr lang="en-US" sz="2400" dirty="0" smtClean="0">
                <a:effectLst>
                  <a:outerShdw blurRad="38100" dist="38100" dir="2700000" algn="tl" rotWithShape="0">
                    <a:srgbClr val="C0C0C0"/>
                  </a:outerShdw>
                </a:effectLst>
                <a:latin typeface="Calibri" panose="020F0502020204030204" pitchFamily="34" charset="0"/>
              </a:rPr>
              <a:t>LGPS Scheme regulations, current </a:t>
            </a:r>
            <a:r>
              <a:rPr lang="en-US" sz="2400" dirty="0">
                <a:effectLst>
                  <a:outerShdw blurRad="38100" dist="38100" dir="2700000" algn="tl" rotWithShape="0">
                    <a:srgbClr val="C0C0C0"/>
                  </a:outerShdw>
                </a:effectLst>
                <a:latin typeface="Calibri" panose="020F0502020204030204" pitchFamily="34" charset="0"/>
              </a:rPr>
              <a:t>taxation, legislation and HMRC practice, all of which are liable to change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54275" name="Footer Placeholder 1"/>
          <p:cNvSpPr>
            <a:spLocks noGrp="1"/>
          </p:cNvSpPr>
          <p:nvPr>
            <p:ph type="ftr" sz="quarter" idx="10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/>
                <a:cs typeface="ＭＳ Ｐゴシック"/>
              </a:rPr>
              <a:t> </a:t>
            </a:r>
          </a:p>
        </p:txBody>
      </p:sp>
      <p:sp>
        <p:nvSpPr>
          <p:cNvPr id="54276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A73C6D8-DB95-4575-8F16-2B13CB2C3ACD}" type="slidenum">
              <a:rPr lang="en-GB" smtClean="0">
                <a:ea typeface="ＭＳ Ｐゴシック"/>
                <a:cs typeface="ＭＳ Ｐゴシック"/>
              </a:rPr>
              <a:pPr/>
              <a:t>11</a:t>
            </a:fld>
            <a:endParaRPr lang="en-GB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49F211B-9F70-43BA-A82B-4BB26FA6E64B}" type="slidenum">
              <a:rPr lang="en-GB" smtClean="0">
                <a:ea typeface="ＭＳ Ｐゴシック"/>
                <a:cs typeface="ＭＳ Ｐゴシック"/>
              </a:rPr>
              <a:pPr/>
              <a:t>2</a:t>
            </a:fld>
            <a:endParaRPr lang="en-GB" smtClean="0">
              <a:ea typeface="ＭＳ Ｐゴシック"/>
              <a:cs typeface="ＭＳ Ｐゴシック"/>
            </a:endParaRPr>
          </a:p>
        </p:txBody>
      </p:sp>
      <p:sp>
        <p:nvSpPr>
          <p:cNvPr id="358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800" b="1" smtClean="0">
                <a:latin typeface="Calibri" pitchFamily="34" charset="0"/>
                <a:ea typeface="ＭＳ Ｐゴシック"/>
                <a:cs typeface="ＭＳ Ｐゴシック"/>
              </a:rPr>
              <a:t>Key dates</a:t>
            </a:r>
          </a:p>
        </p:txBody>
      </p:sp>
      <p:sp>
        <p:nvSpPr>
          <p:cNvPr id="3584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38138" y="1192213"/>
            <a:ext cx="8447087" cy="489902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533400" algn="l"/>
                <a:tab pos="8701088" algn="r"/>
              </a:tabLst>
            </a:pPr>
            <a:r>
              <a:rPr lang="en-GB" sz="2300" b="1" smtClean="0">
                <a:latin typeface="Calibri" pitchFamily="34" charset="0"/>
                <a:ea typeface="ＭＳ Ｐゴシック"/>
                <a:cs typeface="ＭＳ Ｐゴシック"/>
              </a:rPr>
              <a:t>The Past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  <a:tabLst>
                <a:tab pos="533400" algn="l"/>
                <a:tab pos="8701088" algn="r"/>
              </a:tabLst>
            </a:pPr>
            <a:r>
              <a:rPr lang="en-GB" sz="1900" smtClean="0">
                <a:latin typeface="Calibri" pitchFamily="34" charset="0"/>
                <a:ea typeface="ＭＳ Ｐゴシック"/>
              </a:rPr>
              <a:t> 1988 – AVCs introduced for all </a:t>
            </a:r>
            <a:r>
              <a:rPr lang="en-GB" sz="1900" smtClean="0">
                <a:solidFill>
                  <a:schemeClr val="tx1"/>
                </a:solidFill>
                <a:latin typeface="Calibri" pitchFamily="34" charset="0"/>
                <a:ea typeface="ＭＳ Ｐゴシック"/>
              </a:rPr>
              <a:t>occupational</a:t>
            </a:r>
            <a:r>
              <a:rPr lang="en-GB" sz="1900" smtClean="0">
                <a:latin typeface="Calibri" pitchFamily="34" charset="0"/>
                <a:ea typeface="ＭＳ Ｐゴシック"/>
              </a:rPr>
              <a:t> pension schemes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  <a:tabLst>
                <a:tab pos="533400" algn="l"/>
                <a:tab pos="8701088" algn="r"/>
              </a:tabLst>
            </a:pPr>
            <a:r>
              <a:rPr lang="en-GB" sz="1900" smtClean="0">
                <a:latin typeface="Calibri" pitchFamily="34" charset="0"/>
                <a:ea typeface="ＭＳ Ｐゴシック"/>
              </a:rPr>
              <a:t> 2006 – “A” Day – pension simplification !!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  <a:tabLst>
                <a:tab pos="533400" algn="l"/>
                <a:tab pos="8701088" algn="r"/>
              </a:tabLst>
            </a:pPr>
            <a:r>
              <a:rPr lang="en-GB" sz="1900" smtClean="0">
                <a:latin typeface="Calibri" pitchFamily="34" charset="0"/>
                <a:ea typeface="ＭＳ Ｐゴシック"/>
              </a:rPr>
              <a:t> 2008 – New LGPS – no automatic lump sum accrual</a:t>
            </a:r>
            <a:endParaRPr lang="en-GB" sz="2300" smtClean="0">
              <a:latin typeface="Calibri" pitchFamily="34" charset="0"/>
              <a:ea typeface="ＭＳ Ｐゴシック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533400" algn="l"/>
                <a:tab pos="8701088" algn="r"/>
              </a:tabLst>
            </a:pPr>
            <a:r>
              <a:rPr lang="en-GB" sz="2300" b="1" smtClean="0">
                <a:latin typeface="Calibri" pitchFamily="34" charset="0"/>
                <a:ea typeface="ＭＳ Ｐゴシック"/>
                <a:cs typeface="ＭＳ Ｐゴシック"/>
              </a:rPr>
              <a:t>The Present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  <a:tabLst>
                <a:tab pos="533400" algn="l"/>
                <a:tab pos="8701088" algn="r"/>
              </a:tabLst>
            </a:pPr>
            <a:r>
              <a:rPr lang="en-GB" sz="1900" smtClean="0">
                <a:latin typeface="Calibri" pitchFamily="34" charset="0"/>
                <a:ea typeface="ＭＳ Ｐゴシック"/>
              </a:rPr>
              <a:t> 2014 – New LGPS – changes to AVC rules 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533400" algn="l"/>
                <a:tab pos="8701088" algn="r"/>
              </a:tabLst>
            </a:pPr>
            <a:r>
              <a:rPr lang="en-GB" sz="2300" b="1" smtClean="0">
                <a:latin typeface="Calibri" pitchFamily="34" charset="0"/>
                <a:ea typeface="ＭＳ Ｐゴシック"/>
                <a:cs typeface="ＭＳ Ｐゴシック"/>
              </a:rPr>
              <a:t>The Future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  <a:tabLst>
                <a:tab pos="533400" algn="l"/>
                <a:tab pos="8701088" algn="r"/>
              </a:tabLst>
            </a:pPr>
            <a:r>
              <a:rPr lang="en-GB" sz="1900" smtClean="0">
                <a:latin typeface="Calibri" pitchFamily="34" charset="0"/>
                <a:ea typeface="ＭＳ Ｐゴシック"/>
              </a:rPr>
              <a:t> 2015 – Freedom and Choice in Pensions – </a:t>
            </a:r>
            <a:r>
              <a:rPr lang="en-GB" sz="1900" smtClean="0">
                <a:solidFill>
                  <a:schemeClr val="tx1"/>
                </a:solidFill>
                <a:latin typeface="Calibri" pitchFamily="34" charset="0"/>
                <a:ea typeface="ＭＳ Ｐゴシック"/>
              </a:rPr>
              <a:t>expected</a:t>
            </a:r>
            <a:r>
              <a:rPr lang="en-GB" sz="1900" smtClean="0">
                <a:latin typeface="Calibri" pitchFamily="34" charset="0"/>
                <a:ea typeface="ＭＳ Ｐゴシック"/>
              </a:rPr>
              <a:t> flexibility for AVC members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  <a:tabLst>
                <a:tab pos="533400" algn="l"/>
                <a:tab pos="8701088" algn="r"/>
              </a:tabLst>
            </a:pPr>
            <a:endParaRPr lang="en-GB" sz="1900" smtClean="0">
              <a:latin typeface="Pru Sans Normal"/>
              <a:ea typeface="ＭＳ Ｐゴシック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tabLst>
                <a:tab pos="533400" algn="l"/>
                <a:tab pos="8701088" algn="r"/>
              </a:tabLst>
            </a:pPr>
            <a:endParaRPr lang="en-GB" sz="2300" smtClean="0">
              <a:latin typeface="Pru Sans Normal"/>
              <a:ea typeface="ＭＳ Ｐゴシック"/>
              <a:cs typeface="ＭＳ Ｐゴシック"/>
            </a:endParaRPr>
          </a:p>
        </p:txBody>
      </p:sp>
      <p:sp>
        <p:nvSpPr>
          <p:cNvPr id="35844" name="Footer Placeholder 1"/>
          <p:cNvSpPr>
            <a:spLocks noGrp="1"/>
          </p:cNvSpPr>
          <p:nvPr>
            <p:ph type="ftr" sz="quarter" idx="10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r>
              <a:rPr>
                <a:latin typeface="Times New Roman" pitchFamily="18" charset="0"/>
                <a:ea typeface="ＭＳ Ｐゴシック"/>
                <a:cs typeface="ＭＳ Ｐゴシック"/>
              </a:rPr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en-GB" sz="2800" b="1" smtClean="0">
                <a:latin typeface="Calibri" pitchFamily="34" charset="0"/>
                <a:ea typeface="ＭＳ Ｐゴシック"/>
                <a:cs typeface="ＭＳ Ｐゴシック"/>
              </a:rPr>
              <a:t>AVCs - The Past</a:t>
            </a:r>
          </a:p>
        </p:txBody>
      </p:sp>
      <p:sp>
        <p:nvSpPr>
          <p:cNvPr id="16387" name="Content Placeholder 6"/>
          <p:cNvSpPr>
            <a:spLocks noGrp="1"/>
          </p:cNvSpPr>
          <p:nvPr>
            <p:ph idx="1"/>
          </p:nvPr>
        </p:nvSpPr>
        <p:spPr>
          <a:xfrm>
            <a:off x="430213" y="982663"/>
            <a:ext cx="8353425" cy="4960937"/>
          </a:xfrm>
        </p:spPr>
        <p:txBody>
          <a:bodyPr/>
          <a:lstStyle/>
          <a:p>
            <a:pPr marL="536575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2300" b="1" dirty="0" smtClean="0">
                <a:latin typeface="Calibri" panose="020F0502020204030204" pitchFamily="34" charset="0"/>
              </a:rPr>
              <a:t>Flexible method of saving extra for retirement</a:t>
            </a:r>
          </a:p>
          <a:p>
            <a:pPr marL="939800" lvl="2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GB" sz="1900" dirty="0" smtClean="0">
                <a:latin typeface="Calibri" panose="020F0502020204030204" pitchFamily="34" charset="0"/>
              </a:rPr>
              <a:t>Start/stop/increase/decrease</a:t>
            </a:r>
          </a:p>
          <a:p>
            <a:pPr marL="939800" lvl="2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GB" sz="1900" dirty="0" smtClean="0">
                <a:latin typeface="Calibri" panose="020F0502020204030204" pitchFamily="34" charset="0"/>
              </a:rPr>
              <a:t>Investment choice and control – attitude to risk/time to retirement</a:t>
            </a:r>
          </a:p>
          <a:p>
            <a:pPr marL="536575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2300" b="1" dirty="0" smtClean="0">
                <a:latin typeface="Calibri" panose="020F0502020204030204" pitchFamily="34" charset="0"/>
              </a:rPr>
              <a:t>Tax efficiency</a:t>
            </a:r>
          </a:p>
          <a:p>
            <a:pPr marL="939800" lvl="2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GB" sz="1900" dirty="0" smtClean="0">
                <a:latin typeface="Calibri" panose="020F0502020204030204" pitchFamily="34" charset="0"/>
              </a:rPr>
              <a:t>Tax relief on contributions</a:t>
            </a:r>
          </a:p>
          <a:p>
            <a:pPr marL="939800" lvl="2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GB" sz="1900" dirty="0" smtClean="0">
                <a:latin typeface="Calibri" panose="020F0502020204030204" pitchFamily="34" charset="0"/>
              </a:rPr>
              <a:t>Largely tax free growth </a:t>
            </a:r>
          </a:p>
          <a:p>
            <a:pPr marL="939800" lvl="2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GB" sz="1900" dirty="0" smtClean="0">
                <a:latin typeface="Calibri" panose="020F0502020204030204" pitchFamily="34" charset="0"/>
              </a:rPr>
              <a:t>Pre 31.3.2014 </a:t>
            </a:r>
            <a:r>
              <a:rPr lang="en-GB" sz="1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AVC plans </a:t>
            </a:r>
            <a:r>
              <a:rPr lang="en-GB" sz="1900" dirty="0" smtClean="0">
                <a:latin typeface="Calibri" panose="020F0502020204030204" pitchFamily="34" charset="0"/>
              </a:rPr>
              <a:t>– up to 100%  tax-free cash sum</a:t>
            </a:r>
          </a:p>
          <a:p>
            <a:pPr marL="536575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2300" b="1" dirty="0" smtClean="0">
                <a:latin typeface="Calibri" panose="020F0502020204030204" pitchFamily="34" charset="0"/>
              </a:rPr>
              <a:t>Scheme summary at 30 June 2014</a:t>
            </a:r>
          </a:p>
          <a:p>
            <a:pPr marL="939800" lvl="2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GB" sz="1900" dirty="0" smtClean="0">
                <a:latin typeface="Calibri" panose="020F0502020204030204" pitchFamily="34" charset="0"/>
              </a:rPr>
              <a:t>574 active members</a:t>
            </a:r>
          </a:p>
          <a:p>
            <a:pPr marL="939800" lvl="2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GB" sz="1900" dirty="0" smtClean="0">
                <a:latin typeface="Calibri" panose="020F0502020204030204" pitchFamily="34" charset="0"/>
              </a:rPr>
              <a:t>£688k annual “voluntary” contributions / £2.7m funds invested</a:t>
            </a:r>
          </a:p>
          <a:p>
            <a:pPr marL="939800" lvl="2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GB" sz="1900" dirty="0" smtClean="0">
                <a:latin typeface="Calibri" panose="020F0502020204030204" pitchFamily="34" charset="0"/>
              </a:rPr>
              <a:t>42 retirees in past 12 months – average AVC pot of £10k</a:t>
            </a:r>
          </a:p>
          <a:p>
            <a:pPr marL="403225" lvl="2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  <a:defRPr/>
            </a:pPr>
            <a:endParaRPr lang="en-GB" dirty="0" smtClean="0">
              <a:latin typeface="Calibri" panose="020F0502020204030204" pitchFamily="34" charset="0"/>
            </a:endParaRP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0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r>
              <a:rPr>
                <a:latin typeface="Times New Roman" pitchFamily="18" charset="0"/>
                <a:ea typeface="ＭＳ Ｐゴシック"/>
                <a:cs typeface="ＭＳ Ｐゴシック"/>
              </a:rPr>
              <a:t> 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DFDC07A-C1FA-4955-8134-EB82EF22F984}" type="slidenum">
              <a:rPr lang="en-GB" smtClean="0">
                <a:ea typeface="ＭＳ Ｐゴシック"/>
                <a:cs typeface="ＭＳ Ｐゴシック"/>
              </a:rPr>
              <a:pPr/>
              <a:t>3</a:t>
            </a:fld>
            <a:endParaRPr lang="en-GB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en-GB" sz="2800" b="1" smtClean="0">
                <a:latin typeface="Calibri" pitchFamily="34" charset="0"/>
                <a:ea typeface="ＭＳ Ｐゴシック"/>
                <a:cs typeface="ＭＳ Ｐゴシック"/>
              </a:rPr>
              <a:t>AVCs - The Present</a:t>
            </a:r>
          </a:p>
        </p:txBody>
      </p:sp>
      <p:sp>
        <p:nvSpPr>
          <p:cNvPr id="39938" name="Content Placeholder 6"/>
          <p:cNvSpPr>
            <a:spLocks noGrp="1"/>
          </p:cNvSpPr>
          <p:nvPr>
            <p:ph idx="1"/>
          </p:nvPr>
        </p:nvSpPr>
        <p:spPr>
          <a:xfrm>
            <a:off x="430213" y="858838"/>
            <a:ext cx="8353425" cy="5443537"/>
          </a:xfrm>
        </p:spPr>
        <p:txBody>
          <a:bodyPr/>
          <a:lstStyle/>
          <a:p>
            <a:pPr marL="536575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2300" b="1" smtClean="0">
                <a:latin typeface="Calibri" pitchFamily="34" charset="0"/>
                <a:ea typeface="ＭＳ Ｐゴシック"/>
                <a:cs typeface="ＭＳ Ｐゴシック"/>
              </a:rPr>
              <a:t>2014 New LGPS</a:t>
            </a:r>
          </a:p>
          <a:p>
            <a:pPr marL="939800" lvl="2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900" smtClean="0">
                <a:latin typeface="Calibri" pitchFamily="34" charset="0"/>
                <a:ea typeface="ＭＳ Ｐゴシック"/>
              </a:rPr>
              <a:t>Intention to restrict tax free cash to 25%</a:t>
            </a:r>
          </a:p>
          <a:p>
            <a:pPr marL="939800" lvl="2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900" smtClean="0">
                <a:solidFill>
                  <a:schemeClr val="tx1"/>
                </a:solidFill>
                <a:latin typeface="Calibri" pitchFamily="34" charset="0"/>
                <a:ea typeface="ＭＳ Ｐゴシック"/>
              </a:rPr>
              <a:t>Funds &gt; tax free cash taken </a:t>
            </a:r>
            <a:r>
              <a:rPr lang="en-GB" sz="1900" smtClean="0">
                <a:latin typeface="Calibri" pitchFamily="34" charset="0"/>
                <a:ea typeface="ＭＳ Ｐゴシック"/>
              </a:rPr>
              <a:t>used to purchase scheme pension or annuity</a:t>
            </a:r>
          </a:p>
          <a:p>
            <a:pPr marL="939800" lvl="2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900" smtClean="0">
                <a:latin typeface="Calibri" pitchFamily="34" charset="0"/>
                <a:ea typeface="ＭＳ Ｐゴシック"/>
              </a:rPr>
              <a:t>Post </a:t>
            </a:r>
            <a:r>
              <a:rPr lang="en-GB" sz="1900" smtClean="0">
                <a:solidFill>
                  <a:schemeClr val="tx1"/>
                </a:solidFill>
                <a:latin typeface="Calibri" pitchFamily="34" charset="0"/>
                <a:ea typeface="ＭＳ Ｐゴシック"/>
              </a:rPr>
              <a:t>31</a:t>
            </a:r>
            <a:r>
              <a:rPr lang="en-GB" sz="1900" baseline="30000" smtClean="0">
                <a:solidFill>
                  <a:schemeClr val="tx1"/>
                </a:solidFill>
                <a:latin typeface="Calibri" pitchFamily="34" charset="0"/>
                <a:ea typeface="ＭＳ Ｐゴシック"/>
              </a:rPr>
              <a:t>st</a:t>
            </a:r>
            <a:r>
              <a:rPr lang="en-GB" sz="1900" smtClean="0">
                <a:solidFill>
                  <a:schemeClr val="tx1"/>
                </a:solidFill>
                <a:latin typeface="Calibri" pitchFamily="34" charset="0"/>
                <a:ea typeface="ＭＳ Ｐゴシック"/>
              </a:rPr>
              <a:t> March 2014 AVC plans </a:t>
            </a:r>
            <a:r>
              <a:rPr lang="en-GB" sz="1900" smtClean="0">
                <a:latin typeface="Calibri" pitchFamily="34" charset="0"/>
                <a:ea typeface="ＭＳ Ｐゴシック"/>
              </a:rPr>
              <a:t>only</a:t>
            </a:r>
          </a:p>
          <a:p>
            <a:pPr marL="939800" lvl="2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900" smtClean="0">
                <a:latin typeface="Calibri" pitchFamily="34" charset="0"/>
                <a:ea typeface="ＭＳ Ｐゴシック"/>
              </a:rPr>
              <a:t>Regulation amendments awaited to reflect above</a:t>
            </a:r>
          </a:p>
          <a:p>
            <a:pPr marL="939800" lvl="2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900" smtClean="0">
                <a:latin typeface="Calibri" pitchFamily="34" charset="0"/>
                <a:ea typeface="ＭＳ Ｐゴシック"/>
              </a:rPr>
              <a:t>Still tax efficient method of saving for retirement</a:t>
            </a:r>
          </a:p>
          <a:p>
            <a:pPr marL="536575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2300" b="1" smtClean="0">
                <a:latin typeface="Calibri" pitchFamily="34" charset="0"/>
                <a:ea typeface="ＭＳ Ｐゴシック"/>
                <a:cs typeface="ＭＳ Ｐゴシック"/>
              </a:rPr>
              <a:t>Budget – March 2014</a:t>
            </a:r>
            <a:endParaRPr lang="en-GB" smtClean="0">
              <a:latin typeface="Calibri" pitchFamily="34" charset="0"/>
              <a:ea typeface="ＭＳ Ｐゴシック"/>
              <a:cs typeface="ＭＳ Ｐゴシック"/>
            </a:endParaRPr>
          </a:p>
          <a:p>
            <a:pPr marL="939800" lvl="2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900" smtClean="0">
                <a:latin typeface="Calibri" pitchFamily="34" charset="0"/>
                <a:ea typeface="ＭＳ Ｐゴシック"/>
              </a:rPr>
              <a:t>Freedom and Choice in Pensions</a:t>
            </a:r>
          </a:p>
          <a:p>
            <a:pPr marL="939800" lvl="2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900" smtClean="0">
                <a:latin typeface="Calibri" pitchFamily="34" charset="0"/>
                <a:ea typeface="ＭＳ Ｐゴシック"/>
              </a:rPr>
              <a:t>“Pensioners will have complete freedom to draw down as much or as little of their pension pot as they want, anytime they want. No caps, no drawdown limits”</a:t>
            </a:r>
          </a:p>
          <a:p>
            <a:pPr marL="939800" lvl="2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900" smtClean="0">
                <a:latin typeface="Calibri" pitchFamily="34" charset="0"/>
                <a:ea typeface="ＭＳ Ｐゴシック"/>
              </a:rPr>
              <a:t>Effective from April 2015</a:t>
            </a:r>
            <a:endParaRPr lang="en-GB" sz="1900" smtClean="0">
              <a:solidFill>
                <a:srgbClr val="0070C0"/>
              </a:solidFill>
              <a:latin typeface="Calibri" pitchFamily="34" charset="0"/>
              <a:ea typeface="ＭＳ Ｐゴシック"/>
            </a:endParaRPr>
          </a:p>
          <a:p>
            <a:pPr marL="939800" lvl="2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900" smtClean="0">
                <a:solidFill>
                  <a:schemeClr val="tx1"/>
                </a:solidFill>
                <a:latin typeface="Calibri" pitchFamily="34" charset="0"/>
                <a:ea typeface="ＭＳ Ｐゴシック"/>
              </a:rPr>
              <a:t>Money purchase arrangements including AVCs in scope</a:t>
            </a:r>
          </a:p>
          <a:p>
            <a:pPr marL="939800" lvl="2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en-GB" sz="1900" smtClean="0">
              <a:latin typeface="Calibri" pitchFamily="34" charset="0"/>
              <a:ea typeface="ＭＳ Ｐゴシック"/>
            </a:endParaRP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0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r>
              <a:rPr>
                <a:latin typeface="Times New Roman" pitchFamily="18" charset="0"/>
                <a:ea typeface="ＭＳ Ｐゴシック"/>
                <a:cs typeface="ＭＳ Ｐゴシック"/>
              </a:rPr>
              <a:t> </a:t>
            </a:r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D2F1046-E6DC-4ACF-A10B-C7EEBBE68DD6}" type="slidenum">
              <a:rPr lang="en-GB" smtClean="0">
                <a:ea typeface="ＭＳ Ｐゴシック"/>
                <a:cs typeface="ＭＳ Ｐゴシック"/>
              </a:rPr>
              <a:pPr/>
              <a:t>4</a:t>
            </a:fld>
            <a:endParaRPr lang="en-GB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en-GB" sz="2800" b="1" smtClean="0">
                <a:latin typeface="Calibri" pitchFamily="34" charset="0"/>
                <a:ea typeface="ＭＳ Ｐゴシック"/>
                <a:cs typeface="ＭＳ Ｐゴシック"/>
              </a:rPr>
              <a:t>AVCs - The Future</a:t>
            </a:r>
          </a:p>
        </p:txBody>
      </p:sp>
      <p:sp>
        <p:nvSpPr>
          <p:cNvPr id="16387" name="Content Placeholder 6"/>
          <p:cNvSpPr>
            <a:spLocks noGrp="1"/>
          </p:cNvSpPr>
          <p:nvPr>
            <p:ph idx="1"/>
          </p:nvPr>
        </p:nvSpPr>
        <p:spPr>
          <a:xfrm>
            <a:off x="430213" y="773113"/>
            <a:ext cx="8353425" cy="5408612"/>
          </a:xfrm>
        </p:spPr>
        <p:txBody>
          <a:bodyPr/>
          <a:lstStyle/>
          <a:p>
            <a:pPr marL="536575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2300" b="1" dirty="0" smtClean="0">
                <a:latin typeface="Calibri" panose="020F0502020204030204" pitchFamily="34" charset="0"/>
              </a:rPr>
              <a:t>April 2015 – new “Freedom” flexibility for AVCs</a:t>
            </a:r>
          </a:p>
          <a:p>
            <a:pPr marL="939800" lvl="2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GB" sz="1900" dirty="0" smtClean="0">
                <a:latin typeface="Calibri" panose="020F0502020204030204" pitchFamily="34" charset="0"/>
              </a:rPr>
              <a:t>Pre </a:t>
            </a:r>
            <a:r>
              <a:rPr lang="en-GB" sz="1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1</a:t>
            </a:r>
            <a:r>
              <a:rPr lang="en-GB" sz="1900" baseline="30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st</a:t>
            </a:r>
            <a:r>
              <a:rPr lang="en-GB" sz="1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April 2014 </a:t>
            </a:r>
            <a:r>
              <a:rPr lang="en-GB" sz="1900" dirty="0" smtClean="0">
                <a:latin typeface="Calibri" panose="020F0502020204030204" pitchFamily="34" charset="0"/>
              </a:rPr>
              <a:t>AVC </a:t>
            </a:r>
            <a:r>
              <a:rPr lang="en-GB" sz="1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plans</a:t>
            </a:r>
            <a:r>
              <a:rPr lang="en-GB" sz="1900" dirty="0" smtClean="0">
                <a:latin typeface="Calibri" panose="020F0502020204030204" pitchFamily="34" charset="0"/>
              </a:rPr>
              <a:t> – still up to 100% tax-free</a:t>
            </a:r>
          </a:p>
          <a:p>
            <a:pPr marL="939800" lvl="2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GB" sz="1900" dirty="0" smtClean="0">
                <a:latin typeface="Calibri" panose="020F0502020204030204" pitchFamily="34" charset="0"/>
              </a:rPr>
              <a:t>Intention is for new flexibility to be allowed for LGPS members</a:t>
            </a:r>
          </a:p>
          <a:p>
            <a:pPr marL="403225" lvl="2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  <a:defRPr/>
            </a:pPr>
            <a:endParaRPr lang="en-GB" sz="1900" dirty="0" smtClean="0">
              <a:latin typeface="Calibri" panose="020F0502020204030204" pitchFamily="34" charset="0"/>
            </a:endParaRPr>
          </a:p>
          <a:p>
            <a:pPr marL="939800" lvl="2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GB" sz="2300" b="1" dirty="0" smtClean="0">
                <a:latin typeface="Calibri" panose="020F0502020204030204" pitchFamily="34" charset="0"/>
              </a:rPr>
              <a:t>What does this mean?</a:t>
            </a:r>
            <a:endParaRPr lang="en-GB" dirty="0">
              <a:latin typeface="Calibri" panose="020F0502020204030204" pitchFamily="34" charset="0"/>
            </a:endParaRPr>
          </a:p>
          <a:p>
            <a:pPr marL="939800" lvl="2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GB" sz="1900" dirty="0" smtClean="0">
                <a:latin typeface="Calibri" panose="020F0502020204030204" pitchFamily="34" charset="0"/>
              </a:rPr>
              <a:t>AVCs will remain a very flexible and tax efficient way of saving for retirement</a:t>
            </a:r>
          </a:p>
          <a:p>
            <a:pPr marL="939800" lvl="2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GB" sz="1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Greater expected</a:t>
            </a:r>
            <a:r>
              <a:rPr lang="en-GB" sz="1900" dirty="0" smtClean="0">
                <a:latin typeface="Calibri" panose="020F0502020204030204" pitchFamily="34" charset="0"/>
              </a:rPr>
              <a:t>  flexibility as to when and how </a:t>
            </a:r>
            <a:r>
              <a:rPr lang="en-GB" sz="1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benefits are accessed</a:t>
            </a:r>
          </a:p>
          <a:p>
            <a:pPr marL="939800" lvl="2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GB" sz="1900" dirty="0" smtClean="0">
                <a:latin typeface="Calibri" panose="020F0502020204030204" pitchFamily="34" charset="0"/>
              </a:rPr>
              <a:t>More flexibility = More options = More complex??</a:t>
            </a:r>
          </a:p>
          <a:p>
            <a:pPr marL="939800" lvl="2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GB" sz="1900" dirty="0" smtClean="0">
                <a:latin typeface="Calibri" panose="020F0502020204030204" pitchFamily="34" charset="0"/>
              </a:rPr>
              <a:t>Communication will become even more important</a:t>
            </a: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0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r>
              <a:rPr>
                <a:latin typeface="Times New Roman" pitchFamily="18" charset="0"/>
                <a:ea typeface="ＭＳ Ｐゴシック"/>
                <a:cs typeface="ＭＳ Ｐゴシック"/>
              </a:rPr>
              <a:t> </a:t>
            </a: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C1AC8B7-E8E6-4764-BBCA-15B1E200E147}" type="slidenum">
              <a:rPr lang="en-GB" smtClean="0">
                <a:ea typeface="ＭＳ Ｐゴシック"/>
                <a:cs typeface="ＭＳ Ｐゴシック"/>
              </a:rPr>
              <a:pPr/>
              <a:t>5</a:t>
            </a:fld>
            <a:endParaRPr lang="en-GB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en-GB" sz="2800" b="1" smtClean="0">
                <a:latin typeface="Calibri" pitchFamily="34" charset="0"/>
                <a:ea typeface="ＭＳ Ｐゴシック"/>
                <a:cs typeface="ＭＳ Ｐゴシック"/>
              </a:rPr>
              <a:t>So what are the options from April 2015</a:t>
            </a:r>
          </a:p>
        </p:txBody>
      </p:sp>
      <p:sp>
        <p:nvSpPr>
          <p:cNvPr id="44034" name="Content Placeholder 6"/>
          <p:cNvSpPr>
            <a:spLocks noGrp="1"/>
          </p:cNvSpPr>
          <p:nvPr>
            <p:ph idx="1"/>
          </p:nvPr>
        </p:nvSpPr>
        <p:spPr>
          <a:xfrm>
            <a:off x="430213" y="982663"/>
            <a:ext cx="8353425" cy="5065712"/>
          </a:xfrm>
        </p:spPr>
        <p:txBody>
          <a:bodyPr/>
          <a:lstStyle/>
          <a:p>
            <a:pPr marL="536575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2300" b="1" smtClean="0">
                <a:latin typeface="Calibri" pitchFamily="34" charset="0"/>
                <a:ea typeface="ＭＳ Ｐゴシック"/>
                <a:cs typeface="ＭＳ Ｐゴシック"/>
              </a:rPr>
              <a:t>Accessing your AVC fund</a:t>
            </a:r>
          </a:p>
          <a:p>
            <a:pPr marL="939800" lvl="2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900" smtClean="0">
                <a:latin typeface="Calibri" pitchFamily="34" charset="0"/>
                <a:ea typeface="ＭＳ Ｐゴシック"/>
              </a:rPr>
              <a:t>From age 55</a:t>
            </a:r>
          </a:p>
          <a:p>
            <a:pPr marL="939800" lvl="2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900" smtClean="0">
                <a:latin typeface="Calibri" pitchFamily="34" charset="0"/>
                <a:ea typeface="ＭＳ Ｐゴシック"/>
              </a:rPr>
              <a:t>From 57 with effect from 2028 (linked to SPA – 10 years behind)</a:t>
            </a:r>
          </a:p>
          <a:p>
            <a:pPr marL="536575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2300" b="1" smtClean="0">
                <a:latin typeface="Calibri" pitchFamily="34" charset="0"/>
                <a:ea typeface="ＭＳ Ｐゴシック"/>
                <a:cs typeface="ＭＳ Ｐゴシック"/>
              </a:rPr>
              <a:t>Options </a:t>
            </a:r>
            <a:endParaRPr lang="en-GB" smtClean="0">
              <a:latin typeface="Calibri" pitchFamily="34" charset="0"/>
              <a:ea typeface="ＭＳ Ｐゴシック"/>
              <a:cs typeface="ＭＳ Ｐゴシック"/>
            </a:endParaRPr>
          </a:p>
          <a:p>
            <a:pPr marL="939800" lvl="2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900" smtClean="0">
                <a:solidFill>
                  <a:schemeClr val="tx1"/>
                </a:solidFill>
                <a:latin typeface="Calibri" pitchFamily="34" charset="0"/>
                <a:ea typeface="ＭＳ Ｐゴシック"/>
              </a:rPr>
              <a:t>Depend on what DCLG permits/Prudential proposition.  Some or all of:</a:t>
            </a:r>
          </a:p>
          <a:p>
            <a:pPr marL="1139825" lvl="3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700" smtClean="0">
                <a:solidFill>
                  <a:schemeClr val="tx1"/>
                </a:solidFill>
                <a:latin typeface="Calibri" pitchFamily="34" charset="0"/>
                <a:ea typeface="ＭＳ Ｐゴシック"/>
              </a:rPr>
              <a:t>Cash withdrawal(s) direct from LGAVC (25% of each withdrawal tax-free)</a:t>
            </a:r>
          </a:p>
          <a:p>
            <a:pPr marL="1139825" lvl="3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700" smtClean="0">
                <a:solidFill>
                  <a:schemeClr val="tx1"/>
                </a:solidFill>
                <a:latin typeface="Calibri" pitchFamily="34" charset="0"/>
                <a:ea typeface="ＭＳ Ｐゴシック"/>
              </a:rPr>
              <a:t>Flexi-access drawdown – one or more lump sums/income (no restrictions)</a:t>
            </a:r>
          </a:p>
          <a:p>
            <a:pPr marL="1139825" lvl="3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700" smtClean="0">
                <a:solidFill>
                  <a:schemeClr val="tx1"/>
                </a:solidFill>
                <a:latin typeface="Calibri" pitchFamily="34" charset="0"/>
                <a:ea typeface="ＭＳ Ｐゴシック"/>
              </a:rPr>
              <a:t>Scheme Pension</a:t>
            </a:r>
          </a:p>
          <a:p>
            <a:pPr marL="1139825" lvl="3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700" smtClean="0">
                <a:solidFill>
                  <a:schemeClr val="tx1"/>
                </a:solidFill>
                <a:latin typeface="Calibri" pitchFamily="34" charset="0"/>
                <a:ea typeface="ＭＳ Ｐゴシック"/>
              </a:rPr>
              <a:t>Annuity – restrictions on annuities being lifted from April 2015</a:t>
            </a:r>
          </a:p>
          <a:p>
            <a:pPr marL="939800" lvl="2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900" smtClean="0">
                <a:latin typeface="Calibri" pitchFamily="34" charset="0"/>
                <a:ea typeface="ＭＳ Ｐゴシック"/>
              </a:rPr>
              <a:t>Pre 31</a:t>
            </a:r>
            <a:r>
              <a:rPr lang="en-GB" sz="1900" baseline="30000" smtClean="0">
                <a:latin typeface="Calibri" pitchFamily="34" charset="0"/>
                <a:ea typeface="ＭＳ Ｐゴシック"/>
              </a:rPr>
              <a:t>st</a:t>
            </a:r>
            <a:r>
              <a:rPr lang="en-GB" sz="1900" smtClean="0">
                <a:latin typeface="Calibri" pitchFamily="34" charset="0"/>
                <a:ea typeface="ＭＳ Ｐゴシック"/>
              </a:rPr>
              <a:t> March 2014 AVC </a:t>
            </a:r>
            <a:r>
              <a:rPr lang="en-GB" sz="1900" smtClean="0">
                <a:solidFill>
                  <a:schemeClr val="tx1"/>
                </a:solidFill>
                <a:latin typeface="Calibri" pitchFamily="34" charset="0"/>
                <a:ea typeface="ＭＳ Ｐゴシック"/>
              </a:rPr>
              <a:t>plans</a:t>
            </a:r>
            <a:r>
              <a:rPr lang="en-GB" sz="1900" smtClean="0">
                <a:latin typeface="Calibri" pitchFamily="34" charset="0"/>
                <a:ea typeface="ＭＳ Ｐゴシック"/>
              </a:rPr>
              <a:t> – 100% tax-free still available subject to </a:t>
            </a:r>
            <a:r>
              <a:rPr lang="en-GB" sz="1900" smtClean="0">
                <a:solidFill>
                  <a:schemeClr val="tx1"/>
                </a:solidFill>
                <a:latin typeface="Calibri" pitchFamily="34" charset="0"/>
                <a:ea typeface="ＭＳ Ｐゴシック"/>
              </a:rPr>
              <a:t>overall HMRC </a:t>
            </a:r>
            <a:r>
              <a:rPr lang="en-GB" sz="1900" smtClean="0">
                <a:latin typeface="Calibri" pitchFamily="34" charset="0"/>
                <a:ea typeface="ＭＳ Ｐゴシック"/>
              </a:rPr>
              <a:t>limits</a:t>
            </a:r>
          </a:p>
          <a:p>
            <a:pPr marL="1260475" lvl="4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endParaRPr lang="en-GB" sz="1500" smtClean="0">
              <a:latin typeface="Calibri" pitchFamily="34" charset="0"/>
              <a:ea typeface="ＭＳ Ｐゴシック"/>
            </a:endParaRPr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0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r>
              <a:rPr>
                <a:latin typeface="Times New Roman" pitchFamily="18" charset="0"/>
                <a:ea typeface="ＭＳ Ｐゴシック"/>
                <a:cs typeface="ＭＳ Ｐゴシック"/>
              </a:rPr>
              <a:t> </a:t>
            </a:r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287A462-A313-4043-87B2-8659875AFF20}" type="slidenum">
              <a:rPr lang="en-GB" smtClean="0">
                <a:ea typeface="ＭＳ Ｐゴシック"/>
                <a:cs typeface="ＭＳ Ｐゴシック"/>
              </a:rPr>
              <a:pPr/>
              <a:t>6</a:t>
            </a:fld>
            <a:endParaRPr lang="en-GB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en-GB" sz="2800" b="1" smtClean="0">
                <a:latin typeface="Calibri" pitchFamily="34" charset="0"/>
                <a:ea typeface="ＭＳ Ｐゴシック"/>
                <a:cs typeface="ＭＳ Ｐゴシック"/>
              </a:rPr>
              <a:t>Some new pension terms!</a:t>
            </a:r>
          </a:p>
        </p:txBody>
      </p:sp>
      <p:sp>
        <p:nvSpPr>
          <p:cNvPr id="16387" name="Content Placeholder 6"/>
          <p:cNvSpPr>
            <a:spLocks noGrp="1"/>
          </p:cNvSpPr>
          <p:nvPr>
            <p:ph idx="1"/>
          </p:nvPr>
        </p:nvSpPr>
        <p:spPr>
          <a:xfrm>
            <a:off x="401638" y="782638"/>
            <a:ext cx="8353425" cy="5418137"/>
          </a:xfrm>
        </p:spPr>
        <p:txBody>
          <a:bodyPr/>
          <a:lstStyle/>
          <a:p>
            <a:pPr marL="536575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2300" b="1" dirty="0" smtClean="0">
                <a:latin typeface="Calibri" panose="020F0502020204030204" pitchFamily="34" charset="0"/>
              </a:rPr>
              <a:t>Uncrystallised Fund Pension Lump Sum</a:t>
            </a:r>
          </a:p>
          <a:p>
            <a:pPr marL="939800" lvl="2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GB" sz="1900" dirty="0" smtClean="0">
                <a:latin typeface="Calibri" panose="020F0502020204030204" pitchFamily="34" charset="0"/>
              </a:rPr>
              <a:t>UFPLS for short!</a:t>
            </a:r>
          </a:p>
          <a:p>
            <a:pPr marL="939800" lvl="2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GB" sz="1900" dirty="0" smtClean="0">
                <a:latin typeface="Calibri" panose="020F0502020204030204" pitchFamily="34" charset="0"/>
              </a:rPr>
              <a:t>Where </a:t>
            </a:r>
            <a:r>
              <a:rPr lang="en-GB" sz="1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part or all of AVC is </a:t>
            </a:r>
            <a:r>
              <a:rPr lang="en-GB" sz="19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encashed</a:t>
            </a:r>
            <a:r>
              <a:rPr lang="en-GB" sz="1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from age 55</a:t>
            </a:r>
          </a:p>
          <a:p>
            <a:pPr marL="939800" lvl="2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GB" sz="1900" dirty="0" smtClean="0">
                <a:latin typeface="Calibri" panose="020F0502020204030204" pitchFamily="34" charset="0"/>
              </a:rPr>
              <a:t>Can be accessed </a:t>
            </a:r>
            <a:r>
              <a:rPr lang="en-GB" sz="1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over time </a:t>
            </a:r>
            <a:r>
              <a:rPr lang="en-GB" sz="1900" dirty="0" smtClean="0">
                <a:latin typeface="Calibri" panose="020F0502020204030204" pitchFamily="34" charset="0"/>
              </a:rPr>
              <a:t>with 25% of each payment tax-free and remainder taxed</a:t>
            </a:r>
            <a:r>
              <a:rPr lang="en-GB" sz="19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1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at the member’s marginal rate</a:t>
            </a:r>
          </a:p>
          <a:p>
            <a:pPr marL="939800" lvl="2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GB" sz="1900" dirty="0" smtClean="0">
                <a:latin typeface="Calibri" panose="020F0502020204030204" pitchFamily="34" charset="0"/>
              </a:rPr>
              <a:t> May not want to access all at same time for tax reasons</a:t>
            </a:r>
          </a:p>
          <a:p>
            <a:pPr marL="536575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2300" b="1" dirty="0" smtClean="0">
                <a:latin typeface="Calibri" panose="020F0502020204030204" pitchFamily="34" charset="0"/>
              </a:rPr>
              <a:t>Flexi-Access Drawdown </a:t>
            </a:r>
            <a:endParaRPr lang="en-GB" dirty="0">
              <a:latin typeface="Calibri" panose="020F0502020204030204" pitchFamily="34" charset="0"/>
            </a:endParaRPr>
          </a:p>
          <a:p>
            <a:pPr marL="939800" lvl="2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GB" sz="1900" dirty="0" smtClean="0">
                <a:latin typeface="Calibri" panose="020F0502020204030204" pitchFamily="34" charset="0"/>
              </a:rPr>
              <a:t>FAD for short!</a:t>
            </a:r>
          </a:p>
          <a:p>
            <a:pPr marL="939800" lvl="2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GB" sz="1900" dirty="0" smtClean="0">
                <a:latin typeface="Calibri" panose="020F0502020204030204" pitchFamily="34" charset="0"/>
              </a:rPr>
              <a:t>Member can </a:t>
            </a:r>
            <a:r>
              <a:rPr lang="en-GB" sz="1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designate funds </a:t>
            </a:r>
            <a:r>
              <a:rPr lang="en-GB" sz="1900" dirty="0" smtClean="0">
                <a:latin typeface="Calibri" panose="020F0502020204030204" pitchFamily="34" charset="0"/>
              </a:rPr>
              <a:t>to a FAD, access his 25% tax-free cash and draw down phased taxable </a:t>
            </a:r>
            <a:r>
              <a:rPr lang="en-GB" sz="1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income</a:t>
            </a:r>
            <a:r>
              <a:rPr lang="en-GB" sz="1900" dirty="0" smtClean="0">
                <a:latin typeface="Calibri" panose="020F0502020204030204" pitchFamily="34" charset="0"/>
              </a:rPr>
              <a:t> over period of time </a:t>
            </a:r>
          </a:p>
          <a:p>
            <a:pPr marL="536575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2300" b="1" dirty="0" smtClean="0">
                <a:latin typeface="Calibri" panose="020F0502020204030204" pitchFamily="34" charset="0"/>
              </a:rPr>
              <a:t>Money Purchase Annual Allowance</a:t>
            </a:r>
          </a:p>
          <a:p>
            <a:pPr marL="939800" lvl="2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GB" sz="1900" dirty="0" smtClean="0">
                <a:latin typeface="Calibri" panose="020F0502020204030204" pitchFamily="34" charset="0"/>
              </a:rPr>
              <a:t>Applicable when </a:t>
            </a:r>
            <a:r>
              <a:rPr lang="en-GB" sz="1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member accesses pension savings flexibly including:</a:t>
            </a:r>
          </a:p>
          <a:p>
            <a:pPr marL="1141412" lvl="3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GB" sz="1700" dirty="0" smtClean="0">
                <a:solidFill>
                  <a:schemeClr val="tx1"/>
                </a:solidFill>
                <a:latin typeface="Calibri" panose="020F0502020204030204" pitchFamily="34" charset="0"/>
              </a:rPr>
              <a:t>UFPLS &amp; taking funds from a FAD</a:t>
            </a:r>
          </a:p>
          <a:p>
            <a:pPr marL="1141412" lvl="3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en-GB" sz="17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939800" lvl="2" indent="-536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en-GB" sz="1900" dirty="0">
              <a:latin typeface="Calibri" panose="020F0502020204030204" pitchFamily="34" charset="0"/>
            </a:endParaRPr>
          </a:p>
          <a:p>
            <a:pPr marL="403225" lvl="2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  <a:defRPr/>
            </a:pPr>
            <a:endParaRPr lang="en-GB" sz="1900" dirty="0" smtClean="0">
              <a:latin typeface="Calibri" panose="020F0502020204030204" pitchFamily="34" charset="0"/>
            </a:endParaRPr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0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r>
              <a:rPr>
                <a:latin typeface="Times New Roman" pitchFamily="18" charset="0"/>
                <a:ea typeface="ＭＳ Ｐゴシック"/>
                <a:cs typeface="ＭＳ Ｐゴシック"/>
              </a:rPr>
              <a:t> </a:t>
            </a:r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E39283C-1665-4ABC-8CEE-7D521BD2A936}" type="slidenum">
              <a:rPr lang="en-GB" smtClean="0">
                <a:ea typeface="ＭＳ Ｐゴシック"/>
                <a:cs typeface="ＭＳ Ｐゴシック"/>
              </a:rPr>
              <a:pPr/>
              <a:t>7</a:t>
            </a:fld>
            <a:endParaRPr lang="en-GB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800" b="1" smtClean="0">
                <a:latin typeface="Calibri" pitchFamily="34" charset="0"/>
                <a:ea typeface="ＭＳ Ｐゴシック"/>
                <a:cs typeface="ＭＳ Ｐゴシック"/>
              </a:rPr>
              <a:t>Budget 2014 – Guidance Guarantee</a:t>
            </a:r>
          </a:p>
        </p:txBody>
      </p:sp>
      <p:sp>
        <p:nvSpPr>
          <p:cNvPr id="48130" name="Content Placeholder 5"/>
          <p:cNvSpPr>
            <a:spLocks noGrp="1"/>
          </p:cNvSpPr>
          <p:nvPr>
            <p:ph idx="1"/>
          </p:nvPr>
        </p:nvSpPr>
        <p:spPr>
          <a:xfrm>
            <a:off x="409575" y="1022350"/>
            <a:ext cx="8353425" cy="4392613"/>
          </a:xfrm>
        </p:spPr>
        <p:txBody>
          <a:bodyPr/>
          <a:lstStyle/>
          <a:p>
            <a:pPr marL="715963" indent="-7159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715963" algn="l"/>
                <a:tab pos="1073150" algn="l"/>
              </a:tabLst>
            </a:pPr>
            <a:r>
              <a:rPr lang="en-GB" sz="1900" smtClean="0">
                <a:latin typeface="Calibri" pitchFamily="34" charset="0"/>
                <a:ea typeface="ＭＳ Ｐゴシック"/>
                <a:cs typeface="ＭＳ Ｐゴシック"/>
              </a:rPr>
              <a:t>To be delivered by independent delivery partners 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tabLst>
                <a:tab pos="715963" algn="l"/>
                <a:tab pos="1073150" algn="l"/>
              </a:tabLst>
            </a:pPr>
            <a:r>
              <a:rPr lang="en-GB" sz="1300" smtClean="0">
                <a:latin typeface="Calibri" pitchFamily="34" charset="0"/>
                <a:ea typeface="ＭＳ Ｐゴシック"/>
              </a:rPr>
              <a:t>	</a:t>
            </a:r>
            <a:r>
              <a:rPr lang="en-GB" sz="1900" smtClean="0">
                <a:latin typeface="Calibri" pitchFamily="34" charset="0"/>
                <a:ea typeface="ＭＳ Ｐゴシック"/>
              </a:rPr>
              <a:t>Pensions Advisory Service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tabLst>
                <a:tab pos="715963" algn="l"/>
                <a:tab pos="1073150" algn="l"/>
              </a:tabLst>
            </a:pPr>
            <a:r>
              <a:rPr lang="en-GB" sz="1900" smtClean="0">
                <a:latin typeface="Calibri" pitchFamily="34" charset="0"/>
                <a:ea typeface="ＭＳ Ｐゴシック"/>
              </a:rPr>
              <a:t>	Money Advice Service</a:t>
            </a:r>
          </a:p>
          <a:p>
            <a:pPr marL="715963" indent="-7159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715963" algn="l"/>
                <a:tab pos="1073150" algn="l"/>
              </a:tabLst>
            </a:pPr>
            <a:r>
              <a:rPr lang="en-GB" sz="1900" smtClean="0">
                <a:latin typeface="Calibri" pitchFamily="34" charset="0"/>
                <a:ea typeface="ＭＳ Ｐゴシック"/>
                <a:cs typeface="ＭＳ Ｐゴシック"/>
              </a:rPr>
              <a:t>Schemes will be under a duty to ensure signposting</a:t>
            </a:r>
          </a:p>
          <a:p>
            <a:pPr marL="715963" indent="-7159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715963" algn="l"/>
                <a:tab pos="1073150" algn="l"/>
              </a:tabLst>
            </a:pPr>
            <a:r>
              <a:rPr lang="en-GB" sz="1900" smtClean="0">
                <a:latin typeface="Calibri" pitchFamily="34" charset="0"/>
                <a:ea typeface="ＭＳ Ｐゴシック"/>
                <a:cs typeface="ＭＳ Ｐゴシック"/>
              </a:rPr>
              <a:t>FCA will set standards for guidance and will monitor compliance </a:t>
            </a:r>
          </a:p>
          <a:p>
            <a:pPr marL="715963" indent="-7159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715963" algn="l"/>
                <a:tab pos="1073150" algn="l"/>
              </a:tabLst>
            </a:pPr>
            <a:r>
              <a:rPr lang="en-GB" sz="1900" smtClean="0">
                <a:latin typeface="Calibri" pitchFamily="34" charset="0"/>
                <a:ea typeface="ＭＳ Ｐゴシック"/>
                <a:cs typeface="ＭＳ Ｐゴシック"/>
              </a:rPr>
              <a:t>Equivalent legislative requirements on trustees</a:t>
            </a:r>
          </a:p>
          <a:p>
            <a:pPr marL="715963" indent="-7159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715963" algn="l"/>
                <a:tab pos="1073150" algn="l"/>
              </a:tabLst>
            </a:pPr>
            <a:r>
              <a:rPr lang="en-GB" sz="1900" smtClean="0">
                <a:latin typeface="Calibri" pitchFamily="34" charset="0"/>
                <a:ea typeface="ＭＳ Ｐゴシック"/>
                <a:cs typeface="ＭＳ Ｐゴシック"/>
              </a:rPr>
              <a:t>Range of access methods</a:t>
            </a:r>
          </a:p>
          <a:p>
            <a:pPr marL="715963" indent="-7159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715963" algn="l"/>
                <a:tab pos="1073150" algn="l"/>
              </a:tabLst>
            </a:pPr>
            <a:r>
              <a:rPr lang="en-GB" sz="1900" smtClean="0">
                <a:latin typeface="Calibri" pitchFamily="34" charset="0"/>
                <a:ea typeface="ＭＳ Ｐゴシック"/>
                <a:cs typeface="ＭＳ Ｐゴシック"/>
              </a:rPr>
              <a:t>Not intended to replace full regulatory advice</a:t>
            </a:r>
          </a:p>
        </p:txBody>
      </p:sp>
      <p:sp>
        <p:nvSpPr>
          <p:cNvPr id="48131" name="Footer Placeholder 1"/>
          <p:cNvSpPr>
            <a:spLocks noGrp="1"/>
          </p:cNvSpPr>
          <p:nvPr>
            <p:ph type="ftr" sz="quarter" idx="10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/>
                <a:cs typeface="ＭＳ Ｐゴシック"/>
              </a:rPr>
              <a:t> </a:t>
            </a:r>
          </a:p>
        </p:txBody>
      </p:sp>
      <p:sp>
        <p:nvSpPr>
          <p:cNvPr id="4813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DF98053-6E50-4B13-B359-2EA6374B5E2E}" type="slidenum">
              <a:rPr lang="en-GB" smtClean="0">
                <a:solidFill>
                  <a:schemeClr val="tx2"/>
                </a:solidFill>
                <a:ea typeface="ＭＳ Ｐゴシック"/>
                <a:cs typeface="ＭＳ Ｐゴシック"/>
              </a:rPr>
              <a:pPr/>
              <a:t>8</a:t>
            </a:fld>
            <a:endParaRPr lang="en-GB" smtClean="0">
              <a:solidFill>
                <a:schemeClr val="tx2"/>
              </a:solidFill>
              <a:ea typeface="ＭＳ Ｐゴシック"/>
              <a:cs typeface="ＭＳ Ｐゴシック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800" b="1" smtClean="0">
                <a:latin typeface="Calibri" pitchFamily="34" charset="0"/>
                <a:ea typeface="ＭＳ Ｐゴシック"/>
                <a:cs typeface="ＭＳ Ｐゴシック"/>
              </a:rPr>
              <a:t>Communication and your support will be vital</a:t>
            </a:r>
          </a:p>
        </p:txBody>
      </p:sp>
      <p:sp>
        <p:nvSpPr>
          <p:cNvPr id="30723" name="Content Placeholder 5"/>
          <p:cNvSpPr>
            <a:spLocks noGrp="1"/>
          </p:cNvSpPr>
          <p:nvPr>
            <p:ph idx="1"/>
          </p:nvPr>
        </p:nvSpPr>
        <p:spPr>
          <a:xfrm>
            <a:off x="409356" y="1022343"/>
            <a:ext cx="8353425" cy="5181509"/>
          </a:xfrm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marL="715963" indent="-7159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715963" algn="l"/>
                <a:tab pos="1073150" algn="l"/>
              </a:tabLst>
              <a:defRPr/>
            </a:pPr>
            <a:r>
              <a:rPr lang="en-GB" sz="2300" b="1" dirty="0" smtClean="0">
                <a:latin typeface="Calibri" panose="020F0502020204030204" pitchFamily="34" charset="0"/>
              </a:rPr>
              <a:t>Prudential commitment to public sector AVCs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715963" algn="l"/>
                <a:tab pos="1073150" algn="l"/>
              </a:tabLst>
              <a:defRPr/>
            </a:pPr>
            <a:r>
              <a:rPr lang="en-GB" sz="1300" dirty="0">
                <a:latin typeface="Calibri" panose="020F0502020204030204" pitchFamily="34" charset="0"/>
              </a:rPr>
              <a:t>	</a:t>
            </a:r>
            <a:r>
              <a:rPr lang="en-GB" sz="1900" dirty="0" smtClean="0">
                <a:latin typeface="Calibri" panose="020F0502020204030204" pitchFamily="34" charset="0"/>
              </a:rPr>
              <a:t>Over 60,000 LGPS AVC payers across UK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715963" algn="l"/>
                <a:tab pos="1073150" algn="l"/>
              </a:tabLst>
              <a:defRPr/>
            </a:pPr>
            <a:r>
              <a:rPr lang="en-GB" sz="1900" dirty="0">
                <a:latin typeface="Calibri" panose="020F0502020204030204" pitchFamily="34" charset="0"/>
              </a:rPr>
              <a:t>	</a:t>
            </a:r>
            <a:r>
              <a:rPr lang="en-GB" sz="1900" dirty="0" smtClean="0">
                <a:latin typeface="Calibri" panose="020F0502020204030204" pitchFamily="34" charset="0"/>
              </a:rPr>
              <a:t>AVC provider to 73 out of 99 LG schemes</a:t>
            </a:r>
          </a:p>
          <a:p>
            <a:pPr marL="715963" indent="-7159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715963" algn="l"/>
                <a:tab pos="1073150" algn="l"/>
              </a:tabLst>
              <a:defRPr/>
            </a:pPr>
            <a:r>
              <a:rPr lang="en-GB" sz="2300" b="1" dirty="0" smtClean="0">
                <a:latin typeface="Calibri" panose="020F0502020204030204" pitchFamily="34" charset="0"/>
              </a:rPr>
              <a:t>Communication support</a:t>
            </a:r>
          </a:p>
          <a:p>
            <a:pPr marL="1320800" lvl="3" indent="-7159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715963" algn="l"/>
                <a:tab pos="1073150" algn="l"/>
              </a:tabLst>
              <a:defRPr/>
            </a:pPr>
            <a:r>
              <a:rPr lang="en-GB" sz="1900" dirty="0" smtClean="0">
                <a:latin typeface="Calibri" panose="020F0502020204030204" pitchFamily="34" charset="0"/>
              </a:rPr>
              <a:t>Staff presentations at work locations</a:t>
            </a:r>
          </a:p>
          <a:p>
            <a:pPr marL="1898650" lvl="5" indent="-7159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715963" algn="l"/>
                <a:tab pos="1073150" algn="l"/>
              </a:tabLst>
              <a:defRPr/>
            </a:pPr>
            <a:r>
              <a:rPr lang="en-GB" sz="1700" dirty="0" smtClean="0">
                <a:latin typeface="Calibri" panose="020F0502020204030204" pitchFamily="34" charset="0"/>
              </a:rPr>
              <a:t>15-20 attendees / 45-60 minutes duration</a:t>
            </a:r>
          </a:p>
          <a:p>
            <a:pPr marL="1898650" lvl="5" indent="-7159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715963" algn="l"/>
                <a:tab pos="1073150" algn="l"/>
              </a:tabLst>
              <a:defRPr/>
            </a:pPr>
            <a:r>
              <a:rPr lang="en-GB" sz="1700" dirty="0" smtClean="0">
                <a:latin typeface="Calibri" panose="020F0502020204030204" pitchFamily="34" charset="0"/>
              </a:rPr>
              <a:t>Main scheme awareness / improving benefits</a:t>
            </a:r>
          </a:p>
          <a:p>
            <a:pPr marL="1898650" lvl="5" indent="-7159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715963" algn="l"/>
                <a:tab pos="1073150" algn="l"/>
              </a:tabLst>
              <a:defRPr/>
            </a:pPr>
            <a:r>
              <a:rPr lang="en-GB" sz="1700" dirty="0" smtClean="0">
                <a:latin typeface="Calibri" panose="020F0502020204030204" pitchFamily="34" charset="0"/>
              </a:rPr>
              <a:t>Emailed invite / on-line booking system (minimise employer burden)</a:t>
            </a:r>
          </a:p>
          <a:p>
            <a:pPr marL="1898650" lvl="5" indent="-7159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715963" algn="l"/>
                <a:tab pos="1073150" algn="l"/>
              </a:tabLst>
              <a:defRPr/>
            </a:pPr>
            <a:r>
              <a:rPr lang="en-GB" sz="1700" dirty="0" smtClean="0">
                <a:latin typeface="Calibri" panose="020F0502020204030204" pitchFamily="34" charset="0"/>
              </a:rPr>
              <a:t>Follow up survey monkey to review feedback</a:t>
            </a:r>
          </a:p>
          <a:p>
            <a:pPr marL="1320800" lvl="3" indent="-7159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715963" algn="l"/>
                <a:tab pos="1073150" algn="l"/>
              </a:tabLst>
              <a:defRPr/>
            </a:pPr>
            <a:r>
              <a:rPr lang="en-GB" sz="1900" dirty="0" smtClean="0">
                <a:latin typeface="Calibri" panose="020F0502020204030204" pitchFamily="34" charset="0"/>
              </a:rPr>
              <a:t>Website – www.pru.co.uk/localgov</a:t>
            </a:r>
          </a:p>
          <a:p>
            <a:pPr marL="1320800" lvl="3" indent="-7159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715963" algn="l"/>
                <a:tab pos="1073150" algn="l"/>
              </a:tabLst>
              <a:defRPr/>
            </a:pPr>
            <a:r>
              <a:rPr lang="en-GB" sz="1900" dirty="0" smtClean="0">
                <a:latin typeface="Calibri" panose="020F0502020204030204" pitchFamily="34" charset="0"/>
              </a:rPr>
              <a:t>Telephone support team – 0800 032 6674</a:t>
            </a:r>
            <a:endParaRPr lang="en-GB" sz="1900" dirty="0">
              <a:latin typeface="Calibri" panose="020F0502020204030204" pitchFamily="34" charset="0"/>
            </a:endParaRPr>
          </a:p>
          <a:p>
            <a:pPr marL="604837" lvl="3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  <a:tabLst>
                <a:tab pos="715963" algn="l"/>
                <a:tab pos="1073150" algn="l"/>
              </a:tabLst>
              <a:defRPr/>
            </a:pPr>
            <a:endParaRPr lang="en-GB" sz="1900" dirty="0" smtClean="0">
              <a:latin typeface="Calibri" panose="020F0502020204030204" pitchFamily="34" charset="0"/>
            </a:endParaRPr>
          </a:p>
        </p:txBody>
      </p:sp>
      <p:sp>
        <p:nvSpPr>
          <p:cNvPr id="50179" name="Footer Placeholder 1"/>
          <p:cNvSpPr>
            <a:spLocks noGrp="1"/>
          </p:cNvSpPr>
          <p:nvPr>
            <p:ph type="ftr" sz="quarter" idx="10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/>
                <a:cs typeface="ＭＳ Ｐゴシック"/>
              </a:rPr>
              <a:t> </a:t>
            </a:r>
          </a:p>
        </p:txBody>
      </p:sp>
      <p:sp>
        <p:nvSpPr>
          <p:cNvPr id="5018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B95E31F-ACCD-4372-8D01-17A5DE2DC0E5}" type="slidenum">
              <a:rPr lang="en-GB" smtClean="0">
                <a:solidFill>
                  <a:schemeClr val="tx2"/>
                </a:solidFill>
                <a:ea typeface="ＭＳ Ｐゴシック"/>
                <a:cs typeface="ＭＳ Ｐゴシック"/>
              </a:rPr>
              <a:pPr/>
              <a:t>9</a:t>
            </a:fld>
            <a:endParaRPr lang="en-GB" smtClean="0">
              <a:solidFill>
                <a:schemeClr val="tx2"/>
              </a:solidFill>
              <a:ea typeface="ＭＳ Ｐゴシック"/>
              <a:cs typeface="ＭＳ Ｐゴシック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P_234006D73DF84329BB07D59B9EFBFA70" val="18/01/2005 00:57:44"/>
  <p:tag name="LP_C8D488C0CFC54CB7A8F75D939575549C" val="18/01/2005 00:57:33"/>
  <p:tag name="LP_AE328C596DA34E6EA2A786B95EBE0000" val="1/18/2005 12:14:21 AM"/>
  <p:tag name="LP_584778F9573A4D51A337D9A3F6C780B9" val="1/18/2005 12:12:22 AM"/>
  <p:tag name="LP_C2CFB14FF31A44AEB9B34C0BF423C60" val="1/17/2005 11:42:36 PM"/>
  <p:tag name="LP_87FBF0831F934614B2F1AA4BD3BE39E6" val="17/01/2005 16:47:05"/>
  <p:tag name="LP_62E58BD0269B44398247336C6800086F" val="17/01/2005 16:06:26"/>
  <p:tag name="LP_E32BBA1F51CC4F7C9B184B54DA8764F9" val="17/01/2005 10:13:2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AVODOCUMENTID" val="29536492"/>
  <p:tag name="SAVOCOMPONENTID" val="3d6a68cd-69b0-423b-88dd-9b6e5e506688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AVODOCUMENTID" val="29536492"/>
  <p:tag name="SAVOCOMPONENTID" val="3d6a68cd-69b0-423b-88dd-9b6e5e50668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AVODOCUMENTID" val="29536492"/>
  <p:tag name="SAVOCOMPONENTID" val="3d6a68cd-69b0-423b-88dd-9b6e5e506688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heme/theme1.xml><?xml version="1.0" encoding="utf-8"?>
<a:theme xmlns:a="http://schemas.openxmlformats.org/drawingml/2006/main" name="blank">
  <a:themeElements>
    <a:clrScheme name="Prudential Template">
      <a:dk1>
        <a:srgbClr val="000000"/>
      </a:dk1>
      <a:lt1>
        <a:srgbClr val="FFFFFF"/>
      </a:lt1>
      <a:dk2>
        <a:srgbClr val="E41F1F"/>
      </a:dk2>
      <a:lt2>
        <a:srgbClr val="FFD600"/>
      </a:lt2>
      <a:accent1>
        <a:srgbClr val="E41F1F"/>
      </a:accent1>
      <a:accent2>
        <a:srgbClr val="00344E"/>
      </a:accent2>
      <a:accent3>
        <a:srgbClr val="8CD5F9"/>
      </a:accent3>
      <a:accent4>
        <a:srgbClr val="A3BD0B"/>
      </a:accent4>
      <a:accent5>
        <a:srgbClr val="097B61"/>
      </a:accent5>
      <a:accent6>
        <a:srgbClr val="E18700"/>
      </a:accent6>
      <a:hlink>
        <a:srgbClr val="8CD5F9"/>
      </a:hlink>
      <a:folHlink>
        <a:srgbClr val="A3BD0B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68400" tIns="68400" rIns="68400" bIns="684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68400" tIns="68400" rIns="68400" bIns="684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C0000"/>
        </a:accent1>
        <a:accent2>
          <a:srgbClr val="00344E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2E46"/>
        </a:accent6>
        <a:hlink>
          <a:srgbClr val="1E98BE"/>
        </a:hlink>
        <a:folHlink>
          <a:srgbClr val="7DDA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D90606"/>
        </a:dk2>
        <a:lt2>
          <a:srgbClr val="DDDDDD"/>
        </a:lt2>
        <a:accent1>
          <a:srgbClr val="DDDDDD"/>
        </a:accent1>
        <a:accent2>
          <a:srgbClr val="153E67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12375D"/>
        </a:accent6>
        <a:hlink>
          <a:srgbClr val="1E98BE"/>
        </a:hlink>
        <a:folHlink>
          <a:srgbClr val="7DDA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D90606"/>
        </a:dk2>
        <a:lt2>
          <a:srgbClr val="FFCC00"/>
        </a:lt2>
        <a:accent1>
          <a:srgbClr val="DDDDDD"/>
        </a:accent1>
        <a:accent2>
          <a:srgbClr val="153E67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12375D"/>
        </a:accent6>
        <a:hlink>
          <a:srgbClr val="1E98BE"/>
        </a:hlink>
        <a:folHlink>
          <a:srgbClr val="6AC0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D90606"/>
        </a:dk2>
        <a:lt2>
          <a:srgbClr val="FFCC00"/>
        </a:lt2>
        <a:accent1>
          <a:srgbClr val="008080"/>
        </a:accent1>
        <a:accent2>
          <a:srgbClr val="153E67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12375D"/>
        </a:accent6>
        <a:hlink>
          <a:srgbClr val="1E98BE"/>
        </a:hlink>
        <a:folHlink>
          <a:srgbClr val="6AC0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">
        <a:dk1>
          <a:srgbClr val="000000"/>
        </a:dk1>
        <a:lt1>
          <a:srgbClr val="FFFFFF"/>
        </a:lt1>
        <a:dk2>
          <a:srgbClr val="E41F1F"/>
        </a:dk2>
        <a:lt2>
          <a:srgbClr val="FFD600"/>
        </a:lt2>
        <a:accent1>
          <a:srgbClr val="E41F1F"/>
        </a:accent1>
        <a:accent2>
          <a:srgbClr val="00344E"/>
        </a:accent2>
        <a:accent3>
          <a:srgbClr val="FFFFFF"/>
        </a:accent3>
        <a:accent4>
          <a:srgbClr val="000000"/>
        </a:accent4>
        <a:accent5>
          <a:srgbClr val="EFABAB"/>
        </a:accent5>
        <a:accent6>
          <a:srgbClr val="002E46"/>
        </a:accent6>
        <a:hlink>
          <a:srgbClr val="8CD5F9"/>
        </a:hlink>
        <a:folHlink>
          <a:srgbClr val="A3BD0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blank">
  <a:themeElements>
    <a:clrScheme name="Prudential Template">
      <a:dk1>
        <a:srgbClr val="000000"/>
      </a:dk1>
      <a:lt1>
        <a:srgbClr val="FFFFFF"/>
      </a:lt1>
      <a:dk2>
        <a:srgbClr val="E41F1F"/>
      </a:dk2>
      <a:lt2>
        <a:srgbClr val="FFD600"/>
      </a:lt2>
      <a:accent1>
        <a:srgbClr val="E41F1F"/>
      </a:accent1>
      <a:accent2>
        <a:srgbClr val="00344E"/>
      </a:accent2>
      <a:accent3>
        <a:srgbClr val="8CD5F9"/>
      </a:accent3>
      <a:accent4>
        <a:srgbClr val="A3BD0B"/>
      </a:accent4>
      <a:accent5>
        <a:srgbClr val="097B61"/>
      </a:accent5>
      <a:accent6>
        <a:srgbClr val="E18700"/>
      </a:accent6>
      <a:hlink>
        <a:srgbClr val="8CD5F9"/>
      </a:hlink>
      <a:folHlink>
        <a:srgbClr val="A3BD0B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68400" tIns="68400" rIns="68400" bIns="684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68400" tIns="68400" rIns="68400" bIns="684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C0000"/>
        </a:accent1>
        <a:accent2>
          <a:srgbClr val="00344E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2E46"/>
        </a:accent6>
        <a:hlink>
          <a:srgbClr val="1E98BE"/>
        </a:hlink>
        <a:folHlink>
          <a:srgbClr val="7DDA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D90606"/>
        </a:dk2>
        <a:lt2>
          <a:srgbClr val="DDDDDD"/>
        </a:lt2>
        <a:accent1>
          <a:srgbClr val="DDDDDD"/>
        </a:accent1>
        <a:accent2>
          <a:srgbClr val="153E67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12375D"/>
        </a:accent6>
        <a:hlink>
          <a:srgbClr val="1E98BE"/>
        </a:hlink>
        <a:folHlink>
          <a:srgbClr val="7DDA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D90606"/>
        </a:dk2>
        <a:lt2>
          <a:srgbClr val="FFCC00"/>
        </a:lt2>
        <a:accent1>
          <a:srgbClr val="DDDDDD"/>
        </a:accent1>
        <a:accent2>
          <a:srgbClr val="153E67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12375D"/>
        </a:accent6>
        <a:hlink>
          <a:srgbClr val="1E98BE"/>
        </a:hlink>
        <a:folHlink>
          <a:srgbClr val="6AC0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D90606"/>
        </a:dk2>
        <a:lt2>
          <a:srgbClr val="FFCC00"/>
        </a:lt2>
        <a:accent1>
          <a:srgbClr val="008080"/>
        </a:accent1>
        <a:accent2>
          <a:srgbClr val="153E67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12375D"/>
        </a:accent6>
        <a:hlink>
          <a:srgbClr val="1E98BE"/>
        </a:hlink>
        <a:folHlink>
          <a:srgbClr val="6AC0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">
        <a:dk1>
          <a:srgbClr val="000000"/>
        </a:dk1>
        <a:lt1>
          <a:srgbClr val="FFFFFF"/>
        </a:lt1>
        <a:dk2>
          <a:srgbClr val="E41F1F"/>
        </a:dk2>
        <a:lt2>
          <a:srgbClr val="FFD600"/>
        </a:lt2>
        <a:accent1>
          <a:srgbClr val="E41F1F"/>
        </a:accent1>
        <a:accent2>
          <a:srgbClr val="00344E"/>
        </a:accent2>
        <a:accent3>
          <a:srgbClr val="FFFFFF"/>
        </a:accent3>
        <a:accent4>
          <a:srgbClr val="000000"/>
        </a:accent4>
        <a:accent5>
          <a:srgbClr val="EFABAB"/>
        </a:accent5>
        <a:accent6>
          <a:srgbClr val="002E46"/>
        </a:accent6>
        <a:hlink>
          <a:srgbClr val="8CD5F9"/>
        </a:hlink>
        <a:folHlink>
          <a:srgbClr val="A3BD0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9473</TotalTime>
  <Words>675</Words>
  <Application>Microsoft Office PowerPoint</Application>
  <PresentationFormat>On-screen Show (4:3)</PresentationFormat>
  <Paragraphs>132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ＭＳ Ｐゴシック</vt:lpstr>
      <vt:lpstr>Wingdings</vt:lpstr>
      <vt:lpstr>Times New Roman</vt:lpstr>
      <vt:lpstr>Calibri</vt:lpstr>
      <vt:lpstr>Pru Sans Normal</vt:lpstr>
      <vt:lpstr>Courier New</vt:lpstr>
      <vt:lpstr>blank</vt:lpstr>
      <vt:lpstr>4_blank</vt:lpstr>
      <vt:lpstr>blank</vt:lpstr>
      <vt:lpstr>4_blank</vt:lpstr>
      <vt:lpstr>AVCs “The Past, the Present  and the Future”</vt:lpstr>
      <vt:lpstr>Key dates</vt:lpstr>
      <vt:lpstr>AVCs - The Past</vt:lpstr>
      <vt:lpstr>AVCs - The Present</vt:lpstr>
      <vt:lpstr>AVCs - The Future</vt:lpstr>
      <vt:lpstr>So what are the options from April 2015</vt:lpstr>
      <vt:lpstr>Some new pension terms!</vt:lpstr>
      <vt:lpstr>Budget 2014 – Guidance Guarantee</vt:lpstr>
      <vt:lpstr>Communication and your support will be vital</vt:lpstr>
      <vt:lpstr>Summary</vt:lpstr>
      <vt:lpstr>Important Information</vt:lpstr>
    </vt:vector>
  </TitlesOfParts>
  <Company>Prudential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– Non bold, red, 40pt,  max 2 lines</dc:title>
  <dc:subject>PRUDENTIAL Oct 2006</dc:subject>
  <dc:creator>p1843990</dc:creator>
  <cp:lastModifiedBy>AT541</cp:lastModifiedBy>
  <cp:revision>125</cp:revision>
  <cp:lastPrinted>2014-10-08T13:24:46Z</cp:lastPrinted>
  <dcterms:created xsi:type="dcterms:W3CDTF">2010-10-20T08:54:22Z</dcterms:created>
  <dcterms:modified xsi:type="dcterms:W3CDTF">2014-11-06T15:29:00Z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ab544848-04d3-4645-ae25-8b2db399d055</vt:lpwstr>
  </property>
  <property fmtid="{D5CDD505-2E9C-101B-9397-08002B2CF9AE}" pid="3" name="bjSaver">
    <vt:lpwstr>YPo4QjXIVzk97antkG7QLE/NCsroEATG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policy="d837ce2c-d5ff-4523-9e8b-f2f1ecc11bad" xmlns="http://www.boldonjames.com/2008/01/sie/i</vt:lpwstr>
  </property>
  <property fmtid="{D5CDD505-2E9C-101B-9397-08002B2CF9AE}" pid="5" name="bjDocumentLabelXML-0">
    <vt:lpwstr>nternal/label"&gt;&lt;element uid="eec9633d-eb05-4212-80b9-61b7bc9d63ac" value="" /&gt;&lt;element uid="35871683-e64b-404c-ae65-ee20ba9054b2" value="" /&gt;&lt;/sisl&gt;</vt:lpwstr>
  </property>
  <property fmtid="{D5CDD505-2E9C-101B-9397-08002B2CF9AE}" pid="6" name="bjDocumentSecurityLabel">
    <vt:lpwstr>Not Sensitive</vt:lpwstr>
  </property>
</Properties>
</file>