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16" r:id="rId3"/>
    <p:sldId id="290" r:id="rId4"/>
    <p:sldId id="309" r:id="rId5"/>
    <p:sldId id="292" r:id="rId6"/>
    <p:sldId id="317" r:id="rId7"/>
    <p:sldId id="312" r:id="rId8"/>
    <p:sldId id="293" r:id="rId9"/>
    <p:sldId id="294" r:id="rId10"/>
    <p:sldId id="318" r:id="rId11"/>
    <p:sldId id="307" r:id="rId12"/>
    <p:sldId id="322" r:id="rId13"/>
    <p:sldId id="324" r:id="rId14"/>
    <p:sldId id="302" r:id="rId15"/>
    <p:sldId id="305" r:id="rId16"/>
    <p:sldId id="321" r:id="rId17"/>
    <p:sldId id="299" r:id="rId18"/>
    <p:sldId id="308" r:id="rId19"/>
    <p:sldId id="268" r:id="rId20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9800"/>
    <a:srgbClr val="6EC040"/>
    <a:srgbClr val="F2016C"/>
    <a:srgbClr val="F06A00"/>
    <a:srgbClr val="4B4B4B"/>
    <a:srgbClr val="646464"/>
    <a:srgbClr val="7D7D7D"/>
    <a:srgbClr val="96969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783" autoAdjust="0"/>
  </p:normalViewPr>
  <p:slideViewPr>
    <p:cSldViewPr>
      <p:cViewPr varScale="1">
        <p:scale>
          <a:sx n="106" d="100"/>
          <a:sy n="106" d="100"/>
        </p:scale>
        <p:origin x="-120" y="-84"/>
      </p:cViewPr>
      <p:guideLst>
        <p:guide orient="horz"/>
        <p:guide orient="horz" pos="799"/>
        <p:guide orient="horz" pos="4175"/>
        <p:guide pos="3907"/>
        <p:guide pos="1020"/>
        <p:guide pos="19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316" y="-126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0" tIns="47770" rIns="95540" bIns="47770" numCol="1" anchor="t" anchorCtr="0" compatLnSpc="1">
            <a:prstTxWarp prst="textNoShape">
              <a:avLst/>
            </a:prstTxWarp>
          </a:bodyPr>
          <a:lstStyle>
            <a:lvl1pPr defTabSz="954895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0" tIns="47770" rIns="95540" bIns="47770" numCol="1" anchor="t" anchorCtr="0" compatLnSpc="1">
            <a:prstTxWarp prst="textNoShape">
              <a:avLst/>
            </a:prstTxWarp>
          </a:bodyPr>
          <a:lstStyle>
            <a:lvl1pPr algn="r" defTabSz="954895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0" tIns="47770" rIns="95540" bIns="47770" numCol="1" anchor="b" anchorCtr="0" compatLnSpc="1">
            <a:prstTxWarp prst="textNoShape">
              <a:avLst/>
            </a:prstTxWarp>
          </a:bodyPr>
          <a:lstStyle>
            <a:lvl1pPr defTabSz="954895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40" tIns="47770" rIns="95540" bIns="47770" numCol="1" anchor="b" anchorCtr="0" compatLnSpc="1">
            <a:prstTxWarp prst="textNoShape">
              <a:avLst/>
            </a:prstTxWarp>
          </a:bodyPr>
          <a:lstStyle>
            <a:lvl1pPr algn="r" defTabSz="954895">
              <a:defRPr sz="1000">
                <a:solidFill>
                  <a:srgbClr val="646464"/>
                </a:solidFill>
              </a:defRPr>
            </a:lvl1pPr>
          </a:lstStyle>
          <a:p>
            <a:pPr>
              <a:defRPr/>
            </a:pPr>
            <a:fld id="{CC9F4D02-B4AC-4236-B74B-ED1040A77B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01725" y="5033963"/>
            <a:ext cx="4991100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69" tIns="48534" rIns="97069" bIns="485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7950" y="9417050"/>
            <a:ext cx="14954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69" tIns="48534" rIns="97069" bIns="48534" numCol="1" anchor="b" anchorCtr="0" compatLnSpc="1">
            <a:prstTxWarp prst="textNoShape">
              <a:avLst/>
            </a:prstTxWarp>
          </a:bodyPr>
          <a:lstStyle>
            <a:lvl1pPr algn="r" defTabSz="970575" eaLnBrk="0" hangingPunct="0">
              <a:defRPr sz="1000">
                <a:solidFill>
                  <a:srgbClr val="646464"/>
                </a:solidFill>
                <a:latin typeface="Arial MT" pitchFamily="34" charset="0"/>
              </a:defRPr>
            </a:lvl1pPr>
          </a:lstStyle>
          <a:p>
            <a:pPr>
              <a:defRPr/>
            </a:pPr>
            <a:fld id="{2E30820E-9D2F-4811-B2AC-F124BBD293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1169988" y="5281613"/>
            <a:ext cx="4945062" cy="0"/>
          </a:xfrm>
          <a:prstGeom prst="line">
            <a:avLst/>
          </a:prstGeom>
          <a:noFill/>
          <a:ln w="9525">
            <a:solidFill>
              <a:srgbClr val="ABABAB"/>
            </a:solidFill>
            <a:round/>
            <a:headEnd type="none" w="sm" len="sm"/>
            <a:tailEnd type="none" w="sm" len="sm"/>
          </a:ln>
          <a:effectLst/>
        </p:spPr>
        <p:txBody>
          <a:bodyPr wrap="none" lIns="90315" tIns="45157" rIns="90315" bIns="45157" anchor="ctr"/>
          <a:lstStyle/>
          <a:p>
            <a:pPr>
              <a:defRPr/>
            </a:pPr>
            <a:endParaRPr lang="en-GB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1169988" y="5622925"/>
            <a:ext cx="4945062" cy="0"/>
          </a:xfrm>
          <a:prstGeom prst="line">
            <a:avLst/>
          </a:prstGeom>
          <a:noFill/>
          <a:ln w="9525">
            <a:solidFill>
              <a:srgbClr val="ABABAB"/>
            </a:solidFill>
            <a:round/>
            <a:headEnd type="none" w="sm" len="sm"/>
            <a:tailEnd type="none" w="sm" len="sm"/>
          </a:ln>
          <a:effectLst/>
        </p:spPr>
        <p:txBody>
          <a:bodyPr wrap="none" lIns="90315" tIns="45157" rIns="90315" bIns="45157" anchor="ctr"/>
          <a:lstStyle/>
          <a:p>
            <a:pPr>
              <a:defRPr/>
            </a:pPr>
            <a:endParaRPr lang="en-GB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1169988" y="5962650"/>
            <a:ext cx="4945062" cy="0"/>
          </a:xfrm>
          <a:prstGeom prst="line">
            <a:avLst/>
          </a:prstGeom>
          <a:noFill/>
          <a:ln w="9525">
            <a:solidFill>
              <a:srgbClr val="ABABAB"/>
            </a:solidFill>
            <a:round/>
            <a:headEnd type="none" w="sm" len="sm"/>
            <a:tailEnd type="none" w="sm" len="sm"/>
          </a:ln>
          <a:effectLst/>
        </p:spPr>
        <p:txBody>
          <a:bodyPr wrap="none" lIns="90315" tIns="45157" rIns="90315" bIns="45157" anchor="ctr"/>
          <a:lstStyle/>
          <a:p>
            <a:pPr>
              <a:defRPr/>
            </a:pPr>
            <a:endParaRPr lang="en-GB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1169988" y="6299200"/>
            <a:ext cx="4945062" cy="0"/>
          </a:xfrm>
          <a:prstGeom prst="line">
            <a:avLst/>
          </a:prstGeom>
          <a:noFill/>
          <a:ln w="9525">
            <a:solidFill>
              <a:srgbClr val="ABABAB"/>
            </a:solidFill>
            <a:round/>
            <a:headEnd type="none" w="sm" len="sm"/>
            <a:tailEnd type="none" w="sm" len="sm"/>
          </a:ln>
          <a:effectLst/>
        </p:spPr>
        <p:txBody>
          <a:bodyPr wrap="none" lIns="90315" tIns="45157" rIns="90315" bIns="45157" anchor="ctr"/>
          <a:lstStyle/>
          <a:p>
            <a:pPr>
              <a:defRPr/>
            </a:pPr>
            <a:endParaRPr lang="en-GB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1169988" y="6640513"/>
            <a:ext cx="4945062" cy="0"/>
          </a:xfrm>
          <a:prstGeom prst="line">
            <a:avLst/>
          </a:prstGeom>
          <a:noFill/>
          <a:ln w="9525">
            <a:solidFill>
              <a:srgbClr val="ABABAB"/>
            </a:solidFill>
            <a:round/>
            <a:headEnd type="none" w="sm" len="sm"/>
            <a:tailEnd type="none" w="sm" len="sm"/>
          </a:ln>
          <a:effectLst/>
        </p:spPr>
        <p:txBody>
          <a:bodyPr wrap="none" lIns="90315" tIns="45157" rIns="90315" bIns="45157" anchor="ctr"/>
          <a:lstStyle/>
          <a:p>
            <a:pPr>
              <a:defRPr/>
            </a:pPr>
            <a:endParaRPr lang="en-GB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169988" y="6980238"/>
            <a:ext cx="4945062" cy="0"/>
          </a:xfrm>
          <a:prstGeom prst="line">
            <a:avLst/>
          </a:prstGeom>
          <a:noFill/>
          <a:ln w="9525">
            <a:solidFill>
              <a:srgbClr val="ABABAB"/>
            </a:solidFill>
            <a:round/>
            <a:headEnd type="none" w="sm" len="sm"/>
            <a:tailEnd type="none" w="sm" len="sm"/>
          </a:ln>
          <a:effectLst/>
        </p:spPr>
        <p:txBody>
          <a:bodyPr wrap="none" lIns="90315" tIns="45157" rIns="90315" bIns="45157" anchor="ctr"/>
          <a:lstStyle/>
          <a:p>
            <a:pPr>
              <a:defRPr/>
            </a:pPr>
            <a:endParaRPr lang="en-GB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1169988" y="7319963"/>
            <a:ext cx="4945062" cy="0"/>
          </a:xfrm>
          <a:prstGeom prst="line">
            <a:avLst/>
          </a:prstGeom>
          <a:noFill/>
          <a:ln w="9525">
            <a:solidFill>
              <a:srgbClr val="ABABAB"/>
            </a:solidFill>
            <a:round/>
            <a:headEnd type="none" w="sm" len="sm"/>
            <a:tailEnd type="none" w="sm" len="sm"/>
          </a:ln>
          <a:effectLst/>
        </p:spPr>
        <p:txBody>
          <a:bodyPr wrap="none" lIns="90315" tIns="45157" rIns="90315" bIns="45157" anchor="ctr"/>
          <a:lstStyle/>
          <a:p>
            <a:pPr>
              <a:defRPr/>
            </a:pPr>
            <a:endParaRPr lang="en-GB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1169988" y="7658100"/>
            <a:ext cx="4945062" cy="0"/>
          </a:xfrm>
          <a:prstGeom prst="line">
            <a:avLst/>
          </a:prstGeom>
          <a:noFill/>
          <a:ln w="9525">
            <a:solidFill>
              <a:srgbClr val="ABABAB"/>
            </a:solidFill>
            <a:round/>
            <a:headEnd type="none" w="sm" len="sm"/>
            <a:tailEnd type="none" w="sm" len="sm"/>
          </a:ln>
          <a:effectLst/>
        </p:spPr>
        <p:txBody>
          <a:bodyPr wrap="none" lIns="90315" tIns="45157" rIns="90315" bIns="45157" anchor="ctr"/>
          <a:lstStyle/>
          <a:p>
            <a:pPr>
              <a:defRPr/>
            </a:pPr>
            <a:endParaRPr lang="en-GB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1169988" y="7997825"/>
            <a:ext cx="4945062" cy="0"/>
          </a:xfrm>
          <a:prstGeom prst="line">
            <a:avLst/>
          </a:prstGeom>
          <a:noFill/>
          <a:ln w="9525">
            <a:solidFill>
              <a:srgbClr val="ABABAB"/>
            </a:solidFill>
            <a:round/>
            <a:headEnd type="none" w="sm" len="sm"/>
            <a:tailEnd type="none" w="sm" len="sm"/>
          </a:ln>
          <a:effectLst/>
        </p:spPr>
        <p:txBody>
          <a:bodyPr wrap="none" lIns="90315" tIns="45157" rIns="90315" bIns="45157" anchor="ctr"/>
          <a:lstStyle/>
          <a:p>
            <a:pPr>
              <a:defRPr/>
            </a:pPr>
            <a:endParaRPr lang="en-GB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1169988" y="8335963"/>
            <a:ext cx="4945062" cy="0"/>
          </a:xfrm>
          <a:prstGeom prst="line">
            <a:avLst/>
          </a:prstGeom>
          <a:noFill/>
          <a:ln w="9525">
            <a:solidFill>
              <a:srgbClr val="ABABAB"/>
            </a:solidFill>
            <a:round/>
            <a:headEnd type="none" w="sm" len="sm"/>
            <a:tailEnd type="none" w="sm" len="sm"/>
          </a:ln>
          <a:effectLst/>
        </p:spPr>
        <p:txBody>
          <a:bodyPr wrap="none" lIns="90315" tIns="45157" rIns="90315" bIns="45157" anchor="ctr"/>
          <a:lstStyle/>
          <a:p>
            <a:pPr>
              <a:defRPr/>
            </a:pPr>
            <a:endParaRPr lang="en-GB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1169988" y="8677275"/>
            <a:ext cx="4945062" cy="0"/>
          </a:xfrm>
          <a:prstGeom prst="line">
            <a:avLst/>
          </a:prstGeom>
          <a:noFill/>
          <a:ln w="9525">
            <a:solidFill>
              <a:srgbClr val="ABABAB"/>
            </a:solidFill>
            <a:round/>
            <a:headEnd type="none" w="sm" len="sm"/>
            <a:tailEnd type="none" w="sm" len="sm"/>
          </a:ln>
          <a:effectLst/>
        </p:spPr>
        <p:txBody>
          <a:bodyPr wrap="none" lIns="90315" tIns="45157" rIns="90315" bIns="45157" anchor="ctr"/>
          <a:lstStyle/>
          <a:p>
            <a:pPr>
              <a:defRPr/>
            </a:pPr>
            <a:endParaRPr lang="en-GB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1169988" y="9017000"/>
            <a:ext cx="4945062" cy="0"/>
          </a:xfrm>
          <a:prstGeom prst="line">
            <a:avLst/>
          </a:prstGeom>
          <a:noFill/>
          <a:ln w="9525">
            <a:solidFill>
              <a:srgbClr val="ABABAB"/>
            </a:solidFill>
            <a:round/>
            <a:headEnd type="none" w="sm" len="sm"/>
            <a:tailEnd type="none" w="sm" len="sm"/>
          </a:ln>
          <a:effectLst/>
        </p:spPr>
        <p:txBody>
          <a:bodyPr wrap="none" lIns="90315" tIns="45157" rIns="90315" bIns="45157" anchor="ctr"/>
          <a:lstStyle/>
          <a:p>
            <a:pPr>
              <a:defRPr/>
            </a:pPr>
            <a:endParaRPr lang="en-GB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1169988" y="9355138"/>
            <a:ext cx="4945062" cy="0"/>
          </a:xfrm>
          <a:prstGeom prst="line">
            <a:avLst/>
          </a:prstGeom>
          <a:noFill/>
          <a:ln w="9525">
            <a:solidFill>
              <a:srgbClr val="ABABAB"/>
            </a:solidFill>
            <a:round/>
            <a:headEnd type="none" w="sm" len="sm"/>
            <a:tailEnd type="none" w="sm" len="sm"/>
          </a:ln>
          <a:effectLst/>
        </p:spPr>
        <p:txBody>
          <a:bodyPr wrap="none" lIns="90315" tIns="45157" rIns="90315" bIns="45157" anchor="ctr"/>
          <a:lstStyle/>
          <a:p>
            <a:pPr>
              <a:defRPr/>
            </a:pPr>
            <a:endParaRPr lang="en-GB"/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995363" y="4743450"/>
            <a:ext cx="77152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742" tIns="48872" rIns="97742" bIns="48872">
            <a:spAutoFit/>
          </a:bodyPr>
          <a:lstStyle/>
          <a:p>
            <a:pPr algn="ctr" defTabSz="810642" eaLnBrk="0" hangingPunct="0">
              <a:defRPr/>
            </a:pPr>
            <a:r>
              <a:rPr lang="en-GB" sz="1300" b="1" dirty="0">
                <a:solidFill>
                  <a:srgbClr val="3FA6CC"/>
                </a:solidFill>
                <a:latin typeface="Arial MT" pitchFamily="34" charset="0"/>
              </a:rPr>
              <a:t>NOTES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646464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646464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646464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646464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646464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963"/>
            <a:fld id="{7F526C58-A0D4-41DB-A5A9-9F1C6B6B8F4C}" type="slidenum">
              <a:rPr lang="en-GB" smtClean="0">
                <a:latin typeface="Arial MT"/>
              </a:rPr>
              <a:pPr defTabSz="969963"/>
              <a:t>1</a:t>
            </a:fld>
            <a:endParaRPr lang="en-GB" smtClean="0">
              <a:latin typeface="Arial MT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963"/>
            <a:fld id="{76B81C3D-3EF5-407F-AD3C-3B458C169994}" type="slidenum">
              <a:rPr lang="en-GB" smtClean="0">
                <a:latin typeface="Arial MT"/>
              </a:rPr>
              <a:pPr defTabSz="969963"/>
              <a:t>12</a:t>
            </a:fld>
            <a:endParaRPr lang="en-GB" smtClean="0">
              <a:latin typeface="Arial MT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963"/>
            <a:fld id="{301763AC-146F-477E-A4BD-5CF5A21F84BB}" type="slidenum">
              <a:rPr lang="en-GB" smtClean="0">
                <a:latin typeface="Arial MT"/>
              </a:rPr>
              <a:pPr defTabSz="969963"/>
              <a:t>15</a:t>
            </a:fld>
            <a:endParaRPr lang="en-GB" smtClean="0">
              <a:latin typeface="Arial MT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963"/>
            <a:fld id="{C3CEF746-C0F9-4952-8EBE-896A916F399B}" type="slidenum">
              <a:rPr lang="en-GB" smtClean="0">
                <a:latin typeface="Arial MT"/>
              </a:rPr>
              <a:pPr defTabSz="969963"/>
              <a:t>19</a:t>
            </a:fld>
            <a:endParaRPr lang="en-GB" smtClean="0">
              <a:latin typeface="Arial M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963"/>
            <a:fld id="{CE3361F7-8A36-48DD-86B1-C5AAD6E68F38}" type="slidenum">
              <a:rPr lang="en-GB" smtClean="0">
                <a:latin typeface="Arial MT"/>
              </a:rPr>
              <a:pPr defTabSz="969963"/>
              <a:t>2</a:t>
            </a:fld>
            <a:endParaRPr lang="en-GB" smtClean="0">
              <a:latin typeface="Arial M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8375"/>
            <a:fld id="{DEC56DB8-D285-4531-BEF5-14B9FC95110B}" type="slidenum">
              <a:rPr lang="en-GB" altLang="en-US" smtClean="0">
                <a:latin typeface="Arial MT"/>
              </a:rPr>
              <a:pPr defTabSz="968375"/>
              <a:t>3</a:t>
            </a:fld>
            <a:endParaRPr lang="en-GB" altLang="en-US" smtClean="0">
              <a:latin typeface="Arial M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963"/>
            <a:fld id="{0627E8E7-CEBD-451C-9211-F8735C6A038D}" type="slidenum">
              <a:rPr lang="en-GB" smtClean="0">
                <a:latin typeface="Arial MT"/>
              </a:rPr>
              <a:pPr defTabSz="969963"/>
              <a:t>5</a:t>
            </a:fld>
            <a:endParaRPr lang="en-GB" smtClean="0">
              <a:latin typeface="Arial M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963"/>
            <a:fld id="{F3CCF3F4-D9AA-431F-9B91-0E95324E99B0}" type="slidenum">
              <a:rPr lang="en-GB" smtClean="0">
                <a:latin typeface="Arial MT"/>
              </a:rPr>
              <a:pPr defTabSz="969963"/>
              <a:t>6</a:t>
            </a:fld>
            <a:endParaRPr lang="en-GB" smtClean="0">
              <a:latin typeface="Arial MT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963"/>
            <a:fld id="{D70F83AD-31F6-4FC7-8895-40056CA2CAB3}" type="slidenum">
              <a:rPr lang="en-GB" smtClean="0">
                <a:latin typeface="Arial MT"/>
              </a:rPr>
              <a:pPr defTabSz="969963"/>
              <a:t>8</a:t>
            </a:fld>
            <a:endParaRPr lang="en-GB" smtClean="0">
              <a:latin typeface="Arial MT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963"/>
            <a:fld id="{43D7235A-521E-4AAC-AAC2-A79B006FA7D0}" type="slidenum">
              <a:rPr lang="en-GB" smtClean="0">
                <a:latin typeface="Arial MT"/>
              </a:rPr>
              <a:pPr defTabSz="969963"/>
              <a:t>9</a:t>
            </a:fld>
            <a:endParaRPr lang="en-GB" smtClean="0">
              <a:latin typeface="Arial MT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963"/>
            <a:fld id="{D365AF4F-ABE6-47C8-AAD1-8F09E79696A3}" type="slidenum">
              <a:rPr lang="en-GB" smtClean="0">
                <a:latin typeface="Arial MT"/>
              </a:rPr>
              <a:pPr defTabSz="969963"/>
              <a:t>10</a:t>
            </a:fld>
            <a:endParaRPr lang="en-GB" smtClean="0">
              <a:latin typeface="Arial MT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963"/>
            <a:fld id="{3344FACD-4D86-40FC-A56C-96DD0B356E7A}" type="slidenum">
              <a:rPr lang="en-GB" smtClean="0">
                <a:latin typeface="Arial MT"/>
              </a:rPr>
              <a:pPr defTabSz="969963"/>
              <a:t>11</a:t>
            </a:fld>
            <a:endParaRPr lang="en-GB" smtClean="0">
              <a:latin typeface="Arial M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4257675" y="6308725"/>
            <a:ext cx="457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sz="1000" dirty="0">
                <a:solidFill>
                  <a:srgbClr val="646464"/>
                </a:solidFill>
                <a:latin typeface="Arial MT" pitchFamily="34" charset="0"/>
              </a:rPr>
              <a:t>Hymans Robertson LLP </a:t>
            </a:r>
            <a:r>
              <a:rPr lang="en-GB" sz="1000" dirty="0">
                <a:solidFill>
                  <a:srgbClr val="646464"/>
                </a:solidFill>
                <a:latin typeface="Arial MT" pitchFamily="34" charset="0"/>
              </a:rPr>
              <a:t>is </a:t>
            </a:r>
            <a:r>
              <a:rPr lang="en-GB" sz="1000" dirty="0">
                <a:solidFill>
                  <a:srgbClr val="646464"/>
                </a:solidFill>
                <a:latin typeface="Arial MT" pitchFamily="34" charset="0"/>
              </a:rPr>
              <a:t>authorised and regulated by the Financial </a:t>
            </a:r>
            <a:r>
              <a:rPr lang="en-GB" sz="1000" dirty="0">
                <a:solidFill>
                  <a:srgbClr val="646464"/>
                </a:solidFill>
                <a:latin typeface="Arial MT" pitchFamily="34" charset="0"/>
              </a:rPr>
              <a:t>Conduct Authority</a:t>
            </a:r>
            <a:endParaRPr lang="en-GB" sz="1000" dirty="0">
              <a:solidFill>
                <a:srgbClr val="646464"/>
              </a:solidFill>
              <a:latin typeface="Arial MT" pitchFamily="34" charset="0"/>
            </a:endParaRPr>
          </a:p>
          <a:p>
            <a:pPr eaLnBrk="0" hangingPunct="0">
              <a:defRPr/>
            </a:pPr>
            <a:endParaRPr lang="en-GB" sz="1000" dirty="0">
              <a:solidFill>
                <a:srgbClr val="646464"/>
              </a:solidFill>
              <a:latin typeface="Arial MT" pitchFamily="34" charset="0"/>
            </a:endParaRPr>
          </a:p>
        </p:txBody>
      </p:sp>
      <p:sp>
        <p:nvSpPr>
          <p:cNvPr id="5" name="Rectangle 6"/>
          <p:cNvSpPr/>
          <p:nvPr userDrawn="1"/>
        </p:nvSpPr>
        <p:spPr>
          <a:xfrm>
            <a:off x="0" y="2852738"/>
            <a:ext cx="1979613" cy="431800"/>
          </a:xfrm>
          <a:prstGeom prst="rect">
            <a:avLst/>
          </a:prstGeom>
          <a:solidFill>
            <a:srgbClr val="7D7D7D"/>
          </a:solidFill>
          <a:ln>
            <a:solidFill>
              <a:srgbClr val="7D7D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Rectangle 7"/>
          <p:cNvSpPr/>
          <p:nvPr userDrawn="1"/>
        </p:nvSpPr>
        <p:spPr>
          <a:xfrm>
            <a:off x="1979613" y="2852738"/>
            <a:ext cx="7164387" cy="431800"/>
          </a:xfrm>
          <a:prstGeom prst="rect">
            <a:avLst/>
          </a:prstGeom>
          <a:solidFill>
            <a:srgbClr val="6EC040"/>
          </a:solidFill>
          <a:ln>
            <a:solidFill>
              <a:srgbClr val="6EC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7" name="Picture 9" descr="arrow device CMYK BLU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92263" y="2609850"/>
            <a:ext cx="631825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Users\wmcloughlan\AppData\Local\Microsoft\Windows\Temporary Internet Files\Content.Outlook\WJHDSIO6\HR LOGO RGB (2)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161925"/>
            <a:ext cx="3233738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24075" y="1412875"/>
            <a:ext cx="5973763" cy="1079500"/>
          </a:xfrm>
        </p:spPr>
        <p:txBody>
          <a:bodyPr/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4663" y="3962400"/>
            <a:ext cx="4122737" cy="1752600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2388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0188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/>
          <p:nvPr userDrawn="1"/>
        </p:nvSpPr>
        <p:spPr>
          <a:xfrm>
            <a:off x="0" y="2852738"/>
            <a:ext cx="1979613" cy="431800"/>
          </a:xfrm>
          <a:prstGeom prst="rect">
            <a:avLst/>
          </a:prstGeom>
          <a:solidFill>
            <a:srgbClr val="7D7D7D"/>
          </a:solidFill>
          <a:ln>
            <a:solidFill>
              <a:srgbClr val="7D7D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Rectangle 11"/>
          <p:cNvSpPr/>
          <p:nvPr userDrawn="1"/>
        </p:nvSpPr>
        <p:spPr>
          <a:xfrm>
            <a:off x="1979613" y="2852738"/>
            <a:ext cx="7164387" cy="4318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5" name="Picture 13" descr="arrow device CMYK GREEN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601788" y="2609850"/>
            <a:ext cx="62865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wmcloughlan\AppData\Local\Microsoft\Windows\Temporary Internet Files\Content.Outlook\WJHDSIO6\HR LOGO RGB (2)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30875" y="260350"/>
            <a:ext cx="3233738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27313" y="3861048"/>
            <a:ext cx="5470525" cy="1295524"/>
          </a:xfrm>
        </p:spPr>
        <p:txBody>
          <a:bodyPr/>
          <a:lstStyle>
            <a:lvl1pPr>
              <a:defRPr sz="32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/>
          <p:nvPr userDrawn="1"/>
        </p:nvSpPr>
        <p:spPr>
          <a:xfrm>
            <a:off x="0" y="2852738"/>
            <a:ext cx="1979613" cy="431800"/>
          </a:xfrm>
          <a:prstGeom prst="rect">
            <a:avLst/>
          </a:prstGeom>
          <a:solidFill>
            <a:srgbClr val="7D7D7D"/>
          </a:solidFill>
          <a:ln>
            <a:solidFill>
              <a:srgbClr val="7D7D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Rectangle 11"/>
          <p:cNvSpPr/>
          <p:nvPr userDrawn="1"/>
        </p:nvSpPr>
        <p:spPr>
          <a:xfrm>
            <a:off x="1979613" y="2852738"/>
            <a:ext cx="7164387" cy="4318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5" name="Picture 12" descr="arrow device CMYK GREEN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601788" y="2609850"/>
            <a:ext cx="62865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wmcloughlan\AppData\Local\Microsoft\Windows\Temporary Internet Files\Content.Outlook\WJHDSIO6\HR LOGO RGB (2)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30875" y="260350"/>
            <a:ext cx="3233738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27313" y="3861048"/>
            <a:ext cx="5470525" cy="1295524"/>
          </a:xfrm>
        </p:spPr>
        <p:txBody>
          <a:bodyPr/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 userDrawn="1"/>
        </p:nvSpPr>
        <p:spPr>
          <a:xfrm>
            <a:off x="0" y="2852738"/>
            <a:ext cx="1979613" cy="4318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Rectangle 7"/>
          <p:cNvSpPr/>
          <p:nvPr userDrawn="1"/>
        </p:nvSpPr>
        <p:spPr>
          <a:xfrm>
            <a:off x="1979613" y="2852738"/>
            <a:ext cx="7164387" cy="431800"/>
          </a:xfrm>
          <a:prstGeom prst="rect">
            <a:avLst/>
          </a:prstGeom>
          <a:solidFill>
            <a:srgbClr val="F06A00"/>
          </a:solidFill>
          <a:ln>
            <a:solidFill>
              <a:srgbClr val="F06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5" name="Picture 8" descr="arrow device CMYK ORANG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95438" y="2614613"/>
            <a:ext cx="6270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wmcloughlan\AppData\Local\Microsoft\Windows\Temporary Internet Files\Content.Outlook\WJHDSIO6\HR LOGO RGB (2)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234950"/>
            <a:ext cx="3233738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27313" y="3861048"/>
            <a:ext cx="5470525" cy="1295524"/>
          </a:xfrm>
        </p:spPr>
        <p:txBody>
          <a:bodyPr/>
          <a:lstStyle>
            <a:lvl1pPr>
              <a:defRPr sz="3200" baseline="0">
                <a:solidFill>
                  <a:srgbClr val="F06A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 userDrawn="1"/>
        </p:nvSpPr>
        <p:spPr>
          <a:xfrm>
            <a:off x="0" y="2852738"/>
            <a:ext cx="1979613" cy="4318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Rectangle 7"/>
          <p:cNvSpPr/>
          <p:nvPr userDrawn="1"/>
        </p:nvSpPr>
        <p:spPr>
          <a:xfrm>
            <a:off x="1979613" y="2852738"/>
            <a:ext cx="7164387" cy="431800"/>
          </a:xfrm>
          <a:prstGeom prst="rect">
            <a:avLst/>
          </a:prstGeom>
          <a:solidFill>
            <a:srgbClr val="F2016C"/>
          </a:solidFill>
          <a:ln>
            <a:solidFill>
              <a:srgbClr val="F201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5" name="Picture 8" descr="arrow device CMYK PINK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614613"/>
            <a:ext cx="6223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wmcloughlan\AppData\Local\Microsoft\Windows\Temporary Internet Files\Content.Outlook\WJHDSIO6\HR LOGO RGB (2)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30875" y="188913"/>
            <a:ext cx="3233738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27313" y="3861048"/>
            <a:ext cx="5470525" cy="1295524"/>
          </a:xfrm>
        </p:spPr>
        <p:txBody>
          <a:bodyPr/>
          <a:lstStyle>
            <a:lvl1pPr>
              <a:defRPr sz="3200" baseline="0">
                <a:solidFill>
                  <a:srgbClr val="F2016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/>
          <p:nvPr userDrawn="1"/>
        </p:nvSpPr>
        <p:spPr>
          <a:xfrm>
            <a:off x="0" y="2852738"/>
            <a:ext cx="1979613" cy="431800"/>
          </a:xfrm>
          <a:prstGeom prst="rect">
            <a:avLst/>
          </a:prstGeom>
          <a:solidFill>
            <a:srgbClr val="7D7D7D"/>
          </a:solidFill>
          <a:ln>
            <a:solidFill>
              <a:srgbClr val="7D7D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Rectangle 11"/>
          <p:cNvSpPr/>
          <p:nvPr userDrawn="1"/>
        </p:nvSpPr>
        <p:spPr>
          <a:xfrm>
            <a:off x="1979613" y="2852738"/>
            <a:ext cx="7164387" cy="431800"/>
          </a:xfrm>
          <a:prstGeom prst="rect">
            <a:avLst/>
          </a:prstGeom>
          <a:solidFill>
            <a:srgbClr val="6EC040"/>
          </a:solidFill>
          <a:ln>
            <a:solidFill>
              <a:srgbClr val="6EC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6"/>
          <p:cNvSpPr/>
          <p:nvPr userDrawn="1"/>
        </p:nvSpPr>
        <p:spPr>
          <a:xfrm>
            <a:off x="4067175" y="4797425"/>
            <a:ext cx="2644775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dirty="0"/>
              <a:t>Any questions?</a:t>
            </a:r>
            <a:endParaRPr lang="en-GB" sz="2800" dirty="0"/>
          </a:p>
        </p:txBody>
      </p:sp>
      <p:pic>
        <p:nvPicPr>
          <p:cNvPr id="6" name="Picture 7" descr="arrow device CMYK BLU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92263" y="2609850"/>
            <a:ext cx="631825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wmcloughlan\AppData\Local\Microsoft\Windows\Temporary Internet Files\Content.Outlook\WJHDSIO6\HR LOGO RGB (2)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802313" y="188913"/>
            <a:ext cx="32337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27313" y="3861048"/>
            <a:ext cx="5470525" cy="1295524"/>
          </a:xfrm>
        </p:spPr>
        <p:txBody>
          <a:bodyPr/>
          <a:lstStyle>
            <a:lvl1pPr>
              <a:defRPr sz="3200" baseline="0">
                <a:solidFill>
                  <a:srgbClr val="6EC04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wmcloughlan\AppData\Local\Microsoft\Windows\Temporary Internet Files\Content.Outlook\WJHDSIO6\HR LOGO RGB (2)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802313" y="115888"/>
            <a:ext cx="3233737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wmcloughlan\AppData\Local\Microsoft\Windows\Temporary Internet Files\Content.Outlook\WJHDSIO6\HR LOGO RGB (2)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657850" y="188913"/>
            <a:ext cx="32353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wmcloughlan\AppData\Local\Microsoft\Windows\Temporary Internet Files\Content.Outlook\WJHDSIO6\HR LOGO RGB (2)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730875" y="115888"/>
            <a:ext cx="3233738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0188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1188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5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7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0188" y="274638"/>
            <a:ext cx="82296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0188" y="1600200"/>
            <a:ext cx="8229600" cy="4525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8" name="Rectangle 7"/>
          <p:cNvSpPr/>
          <p:nvPr/>
        </p:nvSpPr>
        <p:spPr>
          <a:xfrm>
            <a:off x="8388350" y="6615113"/>
            <a:ext cx="755650" cy="144462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6610350"/>
            <a:ext cx="8477250" cy="147638"/>
          </a:xfrm>
          <a:prstGeom prst="rect">
            <a:avLst/>
          </a:prstGeom>
          <a:solidFill>
            <a:srgbClr val="6EC040"/>
          </a:solidFill>
          <a:ln>
            <a:solidFill>
              <a:srgbClr val="6EC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Rectangle 57"/>
          <p:cNvSpPr>
            <a:spLocks noChangeArrowheads="1"/>
          </p:cNvSpPr>
          <p:nvPr/>
        </p:nvSpPr>
        <p:spPr bwMode="gray">
          <a:xfrm>
            <a:off x="-381000" y="12700"/>
            <a:ext cx="338137" cy="431800"/>
          </a:xfrm>
          <a:prstGeom prst="rect">
            <a:avLst/>
          </a:prstGeom>
          <a:solidFill>
            <a:srgbClr val="3FA6CC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63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166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204</a:t>
            </a:r>
            <a:endParaRPr lang="de-DE" sz="1000" dirty="0">
              <a:solidFill>
                <a:schemeClr val="bg1"/>
              </a:solidFill>
            </a:endParaRPr>
          </a:p>
        </p:txBody>
      </p:sp>
      <p:sp>
        <p:nvSpPr>
          <p:cNvPr id="12" name="Rectangle 71"/>
          <p:cNvSpPr>
            <a:spLocks noChangeArrowheads="1"/>
          </p:cNvSpPr>
          <p:nvPr/>
        </p:nvSpPr>
        <p:spPr bwMode="gray">
          <a:xfrm>
            <a:off x="-381000" y="444500"/>
            <a:ext cx="338137" cy="431800"/>
          </a:xfrm>
          <a:prstGeom prst="rect">
            <a:avLst/>
          </a:prstGeom>
          <a:solidFill>
            <a:srgbClr val="6CBCD8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108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188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216</a:t>
            </a:r>
            <a:endParaRPr lang="de-DE" sz="1000" dirty="0">
              <a:solidFill>
                <a:srgbClr val="4B4B4B"/>
              </a:solidFill>
            </a:endParaRPr>
          </a:p>
        </p:txBody>
      </p:sp>
      <p:sp>
        <p:nvSpPr>
          <p:cNvPr id="13" name="Rectangle 72"/>
          <p:cNvSpPr>
            <a:spLocks noChangeArrowheads="1"/>
          </p:cNvSpPr>
          <p:nvPr/>
        </p:nvSpPr>
        <p:spPr bwMode="gray">
          <a:xfrm>
            <a:off x="-381000" y="876300"/>
            <a:ext cx="338137" cy="431800"/>
          </a:xfrm>
          <a:prstGeom prst="rect">
            <a:avLst/>
          </a:prstGeom>
          <a:solidFill>
            <a:srgbClr val="9BD2E5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155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210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229</a:t>
            </a:r>
            <a:endParaRPr lang="de-DE" sz="1000" dirty="0">
              <a:solidFill>
                <a:srgbClr val="4B4B4B"/>
              </a:solidFill>
            </a:endParaRPr>
          </a:p>
        </p:txBody>
      </p:sp>
      <p:sp>
        <p:nvSpPr>
          <p:cNvPr id="14" name="Rectangle 73"/>
          <p:cNvSpPr>
            <a:spLocks noChangeArrowheads="1"/>
          </p:cNvSpPr>
          <p:nvPr/>
        </p:nvSpPr>
        <p:spPr bwMode="gray">
          <a:xfrm>
            <a:off x="-381000" y="1308100"/>
            <a:ext cx="338137" cy="431800"/>
          </a:xfrm>
          <a:prstGeom prst="rect">
            <a:avLst/>
          </a:prstGeom>
          <a:solidFill>
            <a:srgbClr val="D2EAF2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210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234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242</a:t>
            </a:r>
            <a:endParaRPr lang="de-DE" sz="1000" dirty="0">
              <a:solidFill>
                <a:srgbClr val="4B4B4B"/>
              </a:solidFill>
            </a:endParaRPr>
          </a:p>
        </p:txBody>
      </p:sp>
      <p:sp>
        <p:nvSpPr>
          <p:cNvPr id="15" name="Rectangle 74"/>
          <p:cNvSpPr>
            <a:spLocks noChangeArrowheads="1"/>
          </p:cNvSpPr>
          <p:nvPr/>
        </p:nvSpPr>
        <p:spPr bwMode="gray">
          <a:xfrm>
            <a:off x="-381000" y="1739900"/>
            <a:ext cx="338137" cy="431800"/>
          </a:xfrm>
          <a:prstGeom prst="rect">
            <a:avLst/>
          </a:prstGeom>
          <a:solidFill>
            <a:srgbClr val="F06A00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240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106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0</a:t>
            </a:r>
            <a:endParaRPr lang="de-DE" sz="1000" dirty="0">
              <a:solidFill>
                <a:schemeClr val="bg1"/>
              </a:solidFill>
            </a:endParaRPr>
          </a:p>
        </p:txBody>
      </p:sp>
      <p:sp>
        <p:nvSpPr>
          <p:cNvPr id="16" name="Rectangle 75"/>
          <p:cNvSpPr>
            <a:spLocks noChangeArrowheads="1"/>
          </p:cNvSpPr>
          <p:nvPr/>
        </p:nvSpPr>
        <p:spPr bwMode="gray">
          <a:xfrm>
            <a:off x="-381000" y="2593975"/>
            <a:ext cx="338137" cy="431800"/>
          </a:xfrm>
          <a:prstGeom prst="rect">
            <a:avLst/>
          </a:prstGeom>
          <a:solidFill>
            <a:srgbClr val="F7B77D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247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183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125</a:t>
            </a:r>
            <a:endParaRPr lang="de-DE" sz="1000" dirty="0">
              <a:solidFill>
                <a:srgbClr val="4B4B4B"/>
              </a:solidFill>
            </a:endParaRPr>
          </a:p>
        </p:txBody>
      </p:sp>
      <p:sp>
        <p:nvSpPr>
          <p:cNvPr id="17" name="Rectangle 76"/>
          <p:cNvSpPr>
            <a:spLocks noChangeArrowheads="1"/>
          </p:cNvSpPr>
          <p:nvPr/>
        </p:nvSpPr>
        <p:spPr bwMode="gray">
          <a:xfrm>
            <a:off x="-381000" y="2166938"/>
            <a:ext cx="338137" cy="431800"/>
          </a:xfrm>
          <a:prstGeom prst="rect">
            <a:avLst/>
          </a:prstGeom>
          <a:solidFill>
            <a:srgbClr val="F39844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243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152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68</a:t>
            </a:r>
            <a:endParaRPr lang="de-DE" sz="1000" dirty="0">
              <a:solidFill>
                <a:srgbClr val="4B4B4B"/>
              </a:solidFill>
            </a:endParaRPr>
          </a:p>
        </p:txBody>
      </p:sp>
      <p:sp>
        <p:nvSpPr>
          <p:cNvPr id="18" name="Rectangle 77"/>
          <p:cNvSpPr>
            <a:spLocks noChangeArrowheads="1"/>
          </p:cNvSpPr>
          <p:nvPr/>
        </p:nvSpPr>
        <p:spPr bwMode="gray">
          <a:xfrm>
            <a:off x="-381000" y="3021013"/>
            <a:ext cx="338137" cy="431800"/>
          </a:xfrm>
          <a:prstGeom prst="rect">
            <a:avLst/>
          </a:prstGeom>
          <a:solidFill>
            <a:srgbClr val="FADABC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250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218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188</a:t>
            </a:r>
            <a:endParaRPr lang="de-DE" sz="1000" dirty="0">
              <a:solidFill>
                <a:srgbClr val="4B4B4B"/>
              </a:solidFill>
            </a:endParaRPr>
          </a:p>
        </p:txBody>
      </p:sp>
      <p:sp>
        <p:nvSpPr>
          <p:cNvPr id="19" name="Rectangle 78"/>
          <p:cNvSpPr>
            <a:spLocks noChangeArrowheads="1"/>
          </p:cNvSpPr>
          <p:nvPr/>
        </p:nvSpPr>
        <p:spPr bwMode="gray">
          <a:xfrm>
            <a:off x="-381000" y="3452813"/>
            <a:ext cx="338137" cy="431800"/>
          </a:xfrm>
          <a:prstGeom prst="rect">
            <a:avLst/>
          </a:prstGeom>
          <a:solidFill>
            <a:srgbClr val="6EC040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110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192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64</a:t>
            </a:r>
            <a:endParaRPr lang="de-DE" sz="1000" dirty="0">
              <a:solidFill>
                <a:schemeClr val="bg1"/>
              </a:solidFill>
            </a:endParaRPr>
          </a:p>
        </p:txBody>
      </p:sp>
      <p:sp>
        <p:nvSpPr>
          <p:cNvPr id="20" name="Rectangle 78"/>
          <p:cNvSpPr>
            <a:spLocks noChangeArrowheads="1"/>
          </p:cNvSpPr>
          <p:nvPr/>
        </p:nvSpPr>
        <p:spPr bwMode="gray">
          <a:xfrm>
            <a:off x="-381000" y="3873500"/>
            <a:ext cx="338137" cy="431800"/>
          </a:xfrm>
          <a:prstGeom prst="rect">
            <a:avLst/>
          </a:prstGeom>
          <a:solidFill>
            <a:srgbClr val="97D276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151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210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118</a:t>
            </a:r>
            <a:endParaRPr lang="de-DE" sz="1000" dirty="0">
              <a:solidFill>
                <a:srgbClr val="4B4B4B"/>
              </a:solidFill>
            </a:endParaRPr>
          </a:p>
        </p:txBody>
      </p:sp>
      <p:sp>
        <p:nvSpPr>
          <p:cNvPr id="21" name="Rectangle 78"/>
          <p:cNvSpPr>
            <a:spLocks noChangeArrowheads="1"/>
          </p:cNvSpPr>
          <p:nvPr/>
        </p:nvSpPr>
        <p:spPr bwMode="gray">
          <a:xfrm>
            <a:off x="-381000" y="4297363"/>
            <a:ext cx="338137" cy="431800"/>
          </a:xfrm>
          <a:prstGeom prst="rect">
            <a:avLst/>
          </a:prstGeom>
          <a:solidFill>
            <a:srgbClr val="B7E0A0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183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224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160</a:t>
            </a:r>
            <a:endParaRPr lang="de-DE" sz="1000" dirty="0">
              <a:solidFill>
                <a:srgbClr val="4B4B4B"/>
              </a:solidFill>
            </a:endParaRPr>
          </a:p>
        </p:txBody>
      </p:sp>
      <p:sp>
        <p:nvSpPr>
          <p:cNvPr id="22" name="Rectangle 78"/>
          <p:cNvSpPr>
            <a:spLocks noChangeArrowheads="1"/>
          </p:cNvSpPr>
          <p:nvPr/>
        </p:nvSpPr>
        <p:spPr bwMode="gray">
          <a:xfrm>
            <a:off x="-381000" y="4730750"/>
            <a:ext cx="338137" cy="431800"/>
          </a:xfrm>
          <a:prstGeom prst="rect">
            <a:avLst/>
          </a:prstGeom>
          <a:solidFill>
            <a:srgbClr val="DAEFCF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218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239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207</a:t>
            </a:r>
            <a:endParaRPr lang="de-DE" sz="1000" dirty="0">
              <a:solidFill>
                <a:srgbClr val="4B4B4B"/>
              </a:solidFill>
            </a:endParaRPr>
          </a:p>
        </p:txBody>
      </p:sp>
      <p:sp>
        <p:nvSpPr>
          <p:cNvPr id="23" name="Rectangle 78"/>
          <p:cNvSpPr>
            <a:spLocks noChangeArrowheads="1"/>
          </p:cNvSpPr>
          <p:nvPr/>
        </p:nvSpPr>
        <p:spPr bwMode="gray">
          <a:xfrm>
            <a:off x="-381000" y="5157788"/>
            <a:ext cx="338137" cy="431800"/>
          </a:xfrm>
          <a:prstGeom prst="rect">
            <a:avLst/>
          </a:prstGeom>
          <a:solidFill>
            <a:srgbClr val="F2016C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242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1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108</a:t>
            </a:r>
            <a:endParaRPr lang="de-DE" sz="1000" dirty="0">
              <a:solidFill>
                <a:schemeClr val="bg1"/>
              </a:solidFill>
            </a:endParaRPr>
          </a:p>
        </p:txBody>
      </p:sp>
      <p:sp>
        <p:nvSpPr>
          <p:cNvPr id="24" name="Rectangle 78"/>
          <p:cNvSpPr>
            <a:spLocks noChangeArrowheads="1"/>
          </p:cNvSpPr>
          <p:nvPr/>
        </p:nvSpPr>
        <p:spPr bwMode="gray">
          <a:xfrm>
            <a:off x="-381000" y="5589588"/>
            <a:ext cx="338137" cy="431800"/>
          </a:xfrm>
          <a:prstGeom prst="rect">
            <a:avLst/>
          </a:prstGeom>
          <a:solidFill>
            <a:srgbClr val="F73D96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247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61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150</a:t>
            </a:r>
            <a:endParaRPr lang="de-DE" sz="1000" dirty="0">
              <a:solidFill>
                <a:srgbClr val="4B4B4B"/>
              </a:solidFill>
            </a:endParaRPr>
          </a:p>
        </p:txBody>
      </p:sp>
      <p:sp>
        <p:nvSpPr>
          <p:cNvPr id="25" name="Rectangle 78"/>
          <p:cNvSpPr>
            <a:spLocks noChangeArrowheads="1"/>
          </p:cNvSpPr>
          <p:nvPr/>
        </p:nvSpPr>
        <p:spPr bwMode="gray">
          <a:xfrm>
            <a:off x="-381000" y="6021388"/>
            <a:ext cx="338137" cy="431800"/>
          </a:xfrm>
          <a:prstGeom prst="rect">
            <a:avLst/>
          </a:prstGeom>
          <a:solidFill>
            <a:srgbClr val="F97FB9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249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127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185</a:t>
            </a:r>
            <a:endParaRPr lang="de-DE" sz="1000" dirty="0">
              <a:solidFill>
                <a:srgbClr val="4B4B4B"/>
              </a:solidFill>
            </a:endParaRPr>
          </a:p>
        </p:txBody>
      </p:sp>
      <p:sp>
        <p:nvSpPr>
          <p:cNvPr id="26" name="Rectangle 78"/>
          <p:cNvSpPr>
            <a:spLocks noChangeArrowheads="1"/>
          </p:cNvSpPr>
          <p:nvPr/>
        </p:nvSpPr>
        <p:spPr bwMode="gray">
          <a:xfrm>
            <a:off x="-381000" y="6445250"/>
            <a:ext cx="338137" cy="431800"/>
          </a:xfrm>
          <a:prstGeom prst="rect">
            <a:avLst/>
          </a:prstGeom>
          <a:solidFill>
            <a:srgbClr val="FBBFDC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251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191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rgbClr val="4B4B4B"/>
                </a:solidFill>
              </a:rPr>
              <a:t>220</a:t>
            </a:r>
            <a:endParaRPr lang="de-DE" sz="1000" dirty="0">
              <a:solidFill>
                <a:srgbClr val="4B4B4B"/>
              </a:solidFill>
            </a:endParaRPr>
          </a:p>
        </p:txBody>
      </p:sp>
      <p:sp>
        <p:nvSpPr>
          <p:cNvPr id="27" name="Rectangle 78"/>
          <p:cNvSpPr>
            <a:spLocks noChangeArrowheads="1"/>
          </p:cNvSpPr>
          <p:nvPr/>
        </p:nvSpPr>
        <p:spPr bwMode="gray">
          <a:xfrm>
            <a:off x="-723900" y="5162550"/>
            <a:ext cx="336550" cy="431800"/>
          </a:xfrm>
          <a:prstGeom prst="rect">
            <a:avLst/>
          </a:prstGeom>
          <a:solidFill>
            <a:srgbClr val="4B4B4B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75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75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75</a:t>
            </a:r>
            <a:endParaRPr lang="de-DE" sz="1000" dirty="0">
              <a:solidFill>
                <a:schemeClr val="bg1"/>
              </a:solidFill>
            </a:endParaRPr>
          </a:p>
        </p:txBody>
      </p:sp>
      <p:sp>
        <p:nvSpPr>
          <p:cNvPr id="28" name="Rectangle 78"/>
          <p:cNvSpPr>
            <a:spLocks noChangeArrowheads="1"/>
          </p:cNvSpPr>
          <p:nvPr/>
        </p:nvSpPr>
        <p:spPr bwMode="gray">
          <a:xfrm>
            <a:off x="-722313" y="5594350"/>
            <a:ext cx="338138" cy="431800"/>
          </a:xfrm>
          <a:prstGeom prst="rect">
            <a:avLst/>
          </a:prstGeom>
          <a:solidFill>
            <a:srgbClr val="646464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100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100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100</a:t>
            </a:r>
            <a:endParaRPr lang="de-DE" sz="1000" dirty="0">
              <a:solidFill>
                <a:schemeClr val="bg1"/>
              </a:solidFill>
            </a:endParaRPr>
          </a:p>
        </p:txBody>
      </p:sp>
      <p:sp>
        <p:nvSpPr>
          <p:cNvPr id="29" name="Rectangle 78"/>
          <p:cNvSpPr>
            <a:spLocks noChangeArrowheads="1"/>
          </p:cNvSpPr>
          <p:nvPr/>
        </p:nvSpPr>
        <p:spPr bwMode="gray">
          <a:xfrm>
            <a:off x="-717550" y="6024563"/>
            <a:ext cx="338137" cy="431800"/>
          </a:xfrm>
          <a:prstGeom prst="rect">
            <a:avLst/>
          </a:prstGeom>
          <a:solidFill>
            <a:srgbClr val="7D7D7D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125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125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125</a:t>
            </a:r>
            <a:endParaRPr lang="de-DE" sz="1000" dirty="0">
              <a:solidFill>
                <a:schemeClr val="bg1"/>
              </a:solidFill>
            </a:endParaRPr>
          </a:p>
        </p:txBody>
      </p:sp>
      <p:sp>
        <p:nvSpPr>
          <p:cNvPr id="30" name="Rectangle 78"/>
          <p:cNvSpPr>
            <a:spLocks noChangeArrowheads="1"/>
          </p:cNvSpPr>
          <p:nvPr/>
        </p:nvSpPr>
        <p:spPr bwMode="gray">
          <a:xfrm>
            <a:off x="-722313" y="6445250"/>
            <a:ext cx="336550" cy="431800"/>
          </a:xfrm>
          <a:prstGeom prst="rect">
            <a:avLst/>
          </a:prstGeom>
          <a:solidFill>
            <a:srgbClr val="969696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36000" tIns="44450" rIns="36000" bIns="44450" anchor="ctr"/>
          <a:lstStyle/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150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150</a:t>
            </a:r>
          </a:p>
          <a:p>
            <a:pPr algn="r">
              <a:lnSpc>
                <a:spcPct val="90000"/>
              </a:lnSpc>
              <a:defRPr/>
            </a:pPr>
            <a:r>
              <a:rPr lang="de-DE" sz="1000" dirty="0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8378825" y="6264275"/>
            <a:ext cx="585788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903" tIns="46452" rIns="92903" bIns="46452" anchor="b"/>
          <a:lstStyle/>
          <a:p>
            <a:pPr algn="r" defTabSz="928688" eaLnBrk="0" hangingPunct="0">
              <a:defRPr/>
            </a:pPr>
            <a:fld id="{1DFD5981-B1D5-47EC-BC4E-A90B8B465E76}" type="slidenum">
              <a:rPr lang="en-GB" sz="1000">
                <a:solidFill>
                  <a:srgbClr val="FFFFFF"/>
                </a:solidFill>
                <a:latin typeface="Arial MT" pitchFamily="34" charset="0"/>
              </a:rPr>
              <a:pPr algn="r" defTabSz="928688" eaLnBrk="0" hangingPunct="0">
                <a:defRPr/>
              </a:pPr>
              <a:t>‹#›</a:t>
            </a:fld>
            <a:endParaRPr lang="en-GB" sz="1000" dirty="0">
              <a:solidFill>
                <a:srgbClr val="FFFFFF"/>
              </a:solidFill>
              <a:latin typeface="Arial MT" pitchFamily="34" charset="0"/>
            </a:endParaRPr>
          </a:p>
        </p:txBody>
      </p:sp>
      <p:pic>
        <p:nvPicPr>
          <p:cNvPr id="1051" name="Picture 8" descr="\\HRGLAFS01\pub\Ferrier Pearce\logos\arrows\Arrow device RGG png\arrow device CMYK GREEN.png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8370888" y="6507163"/>
            <a:ext cx="2381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2" name="Picture 2" descr="C:\Users\wmcloughlan\AppData\Local\Microsoft\Windows\Temporary Internet Files\Content.Outlook\WJHDSIO6\HR LOGO RGB (2).jpg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5802313" y="234950"/>
            <a:ext cx="32337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64" r:id="rId10"/>
    <p:sldLayoutId id="2147483663" r:id="rId11"/>
    <p:sldLayoutId id="2147483662" r:id="rId12"/>
    <p:sldLayoutId id="2147483661" r:id="rId13"/>
    <p:sldLayoutId id="2147483660" r:id="rId14"/>
    <p:sldLayoutId id="2147483659" r:id="rId15"/>
    <p:sldLayoutId id="2147483658" r:id="rId16"/>
  </p:sldLayoutIdLst>
  <p:txStyles>
    <p:titleStyle>
      <a:lvl1pPr algn="l" rtl="0" fontAlgn="base">
        <a:spcBef>
          <a:spcPct val="0"/>
        </a:spcBef>
        <a:spcAft>
          <a:spcPct val="0"/>
        </a:spcAft>
        <a:defRPr sz="3000" b="1">
          <a:solidFill>
            <a:srgbClr val="6EC04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rgbClr val="6EC04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rgbClr val="6EC04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rgbClr val="6EC04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rgbClr val="6EC04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FA6CC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FA6CC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FA6CC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FA6CC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20000"/>
        </a:spcAft>
        <a:buClr>
          <a:srgbClr val="6EC040"/>
        </a:buClr>
        <a:buBlip>
          <a:blip r:embed="rId20"/>
        </a:buBlip>
        <a:defRPr sz="2800">
          <a:solidFill>
            <a:srgbClr val="646464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10000"/>
        </a:spcBef>
        <a:spcAft>
          <a:spcPct val="20000"/>
        </a:spcAft>
        <a:buClr>
          <a:srgbClr val="6EC040"/>
        </a:buClr>
        <a:buFont typeface="Times New Roman" pitchFamily="18" charset="0"/>
        <a:buBlip>
          <a:blip r:embed="rId21"/>
        </a:buBlip>
        <a:defRPr sz="2400">
          <a:solidFill>
            <a:srgbClr val="646464"/>
          </a:solidFill>
          <a:latin typeface="+mn-lt"/>
        </a:defRPr>
      </a:lvl2pPr>
      <a:lvl3pPr marL="1143000" indent="-228600" algn="l" rtl="0" fontAlgn="base">
        <a:spcBef>
          <a:spcPct val="10000"/>
        </a:spcBef>
        <a:spcAft>
          <a:spcPct val="20000"/>
        </a:spcAft>
        <a:buClr>
          <a:srgbClr val="6EC040"/>
        </a:buClr>
        <a:buFont typeface="Times New Roman" pitchFamily="18" charset="0"/>
        <a:buBlip>
          <a:blip r:embed="rId22"/>
        </a:buBlip>
        <a:defRPr sz="2400">
          <a:solidFill>
            <a:srgbClr val="646464"/>
          </a:solidFill>
          <a:latin typeface="+mn-lt"/>
        </a:defRPr>
      </a:lvl3pPr>
      <a:lvl4pPr marL="1600200" indent="-228600" algn="l" rtl="0" fontAlgn="base">
        <a:spcBef>
          <a:spcPct val="10000"/>
        </a:spcBef>
        <a:spcAft>
          <a:spcPct val="20000"/>
        </a:spcAft>
        <a:buClr>
          <a:srgbClr val="6EC040"/>
        </a:buClr>
        <a:buFont typeface="Times New Roman" pitchFamily="18" charset="0"/>
        <a:buBlip>
          <a:blip r:embed="rId23"/>
        </a:buBlip>
        <a:defRPr sz="2400">
          <a:solidFill>
            <a:srgbClr val="646464"/>
          </a:solidFill>
          <a:latin typeface="+mn-lt"/>
        </a:defRPr>
      </a:lvl4pPr>
      <a:lvl5pPr marL="2057400" indent="-228600" algn="l" rtl="0" fontAlgn="base">
        <a:spcBef>
          <a:spcPct val="10000"/>
        </a:spcBef>
        <a:spcAft>
          <a:spcPct val="20000"/>
        </a:spcAft>
        <a:buClr>
          <a:srgbClr val="6EC040"/>
        </a:buClr>
        <a:buBlip>
          <a:blip r:embed="rId24"/>
        </a:buBlip>
        <a:defRPr sz="2400">
          <a:solidFill>
            <a:srgbClr val="646464"/>
          </a:solidFill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20000"/>
        </a:spcAft>
        <a:buClr>
          <a:srgbClr val="6EC040"/>
        </a:buClr>
        <a:buBlip>
          <a:blip r:embed="rId25"/>
        </a:buBlip>
        <a:defRPr sz="2400">
          <a:solidFill>
            <a:srgbClr val="646464"/>
          </a:solidFill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20000"/>
        </a:spcAft>
        <a:buClr>
          <a:srgbClr val="6EC040"/>
        </a:buClr>
        <a:buBlip>
          <a:blip r:embed="rId25"/>
        </a:buBlip>
        <a:defRPr sz="2400">
          <a:solidFill>
            <a:srgbClr val="646464"/>
          </a:solidFill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20000"/>
        </a:spcAft>
        <a:buClr>
          <a:srgbClr val="6EC040"/>
        </a:buClr>
        <a:buBlip>
          <a:blip r:embed="rId25"/>
        </a:buBlip>
        <a:defRPr sz="2400">
          <a:solidFill>
            <a:srgbClr val="646464"/>
          </a:solidFill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20000"/>
        </a:spcAft>
        <a:buClr>
          <a:srgbClr val="6EC040"/>
        </a:buClr>
        <a:buBlip>
          <a:blip r:embed="rId25"/>
        </a:buBlip>
        <a:defRPr sz="2400">
          <a:solidFill>
            <a:srgbClr val="64646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Cambridgeshire Pension Fund</a:t>
            </a:r>
          </a:p>
        </p:txBody>
      </p:sp>
      <p:sp>
        <p:nvSpPr>
          <p:cNvPr id="6" name="Rectangle 5"/>
          <p:cNvSpPr/>
          <p:nvPr/>
        </p:nvSpPr>
        <p:spPr>
          <a:xfrm>
            <a:off x="2520950" y="2889250"/>
            <a:ext cx="45720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kern="0" dirty="0">
                <a:solidFill>
                  <a:schemeClr val="bg1"/>
                </a:solidFill>
              </a:rPr>
              <a:t>Impact of data</a:t>
            </a:r>
            <a:br>
              <a:rPr lang="en-US" b="1" kern="0" dirty="0">
                <a:solidFill>
                  <a:schemeClr val="bg1"/>
                </a:solidFill>
              </a:rPr>
            </a:br>
            <a:endParaRPr lang="en-US" b="1" kern="0" dirty="0">
              <a:solidFill>
                <a:schemeClr val="bg1"/>
              </a:solidFill>
            </a:endParaRPr>
          </a:p>
        </p:txBody>
      </p:sp>
      <p:sp>
        <p:nvSpPr>
          <p:cNvPr id="20483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Geoff Nathan</a:t>
            </a:r>
          </a:p>
          <a:p>
            <a:r>
              <a:rPr lang="en-GB" smtClean="0"/>
              <a:t>15 October 2014</a:t>
            </a:r>
          </a:p>
          <a:p>
            <a:pPr>
              <a:buFontTx/>
              <a:buNone/>
            </a:pPr>
            <a:endParaRPr lang="en-GB" smtClean="0"/>
          </a:p>
        </p:txBody>
      </p:sp>
      <p:pic>
        <p:nvPicPr>
          <p:cNvPr id="20484" name="Picture 4" descr="Public Sector 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913" y="6267450"/>
            <a:ext cx="21939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Impact of inaccurate data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68313" y="1341438"/>
          <a:ext cx="7991475" cy="500538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98578"/>
                <a:gridCol w="1598578"/>
                <a:gridCol w="1598578"/>
                <a:gridCol w="1598578"/>
                <a:gridCol w="1598578"/>
              </a:tblGrid>
              <a:tr h="708027">
                <a:tc>
                  <a:txBody>
                    <a:bodyPr/>
                    <a:lstStyle/>
                    <a:p>
                      <a:r>
                        <a:rPr lang="en-GB" dirty="0" smtClean="0"/>
                        <a:t>Scenario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</a:tr>
              <a:tr h="732133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Sex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</a:t>
                      </a:r>
                      <a:endParaRPr lang="en-GB" dirty="0"/>
                    </a:p>
                  </a:txBody>
                  <a:tcPr/>
                </a:tc>
              </a:tr>
              <a:tr h="718886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DOB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01/01/1965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b="1" dirty="0" smtClean="0"/>
                        <a:t>01/01/1956</a:t>
                      </a:r>
                    </a:p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01/01/1965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01/01/1965</a:t>
                      </a:r>
                    </a:p>
                  </a:txBody>
                  <a:tcPr/>
                </a:tc>
              </a:tr>
              <a:tr h="892880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Pensionable salary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£25,000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£25,000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£52,000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£25,000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892880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Date of Joining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01/01/1989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01/01/1989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01/01/1989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01/01/1998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Box 2"/>
          <p:cNvSpPr txBox="1">
            <a:spLocks noChangeArrowheads="1"/>
          </p:cNvSpPr>
          <p:nvPr/>
        </p:nvSpPr>
        <p:spPr bwMode="auto">
          <a:xfrm>
            <a:off x="642938" y="1143000"/>
            <a:ext cx="800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Name</a:t>
            </a:r>
          </a:p>
        </p:txBody>
      </p:sp>
      <p:sp>
        <p:nvSpPr>
          <p:cNvPr id="33795" name="TextBox 3"/>
          <p:cNvSpPr txBox="1">
            <a:spLocks noChangeArrowheads="1"/>
          </p:cNvSpPr>
          <p:nvPr/>
        </p:nvSpPr>
        <p:spPr bwMode="auto">
          <a:xfrm>
            <a:off x="2873375" y="1285875"/>
            <a:ext cx="1570038" cy="369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b="1" dirty="0"/>
              <a:t>Date of Birth</a:t>
            </a:r>
          </a:p>
        </p:txBody>
      </p:sp>
      <p:sp>
        <p:nvSpPr>
          <p:cNvPr id="38915" name="TextBox 4"/>
          <p:cNvSpPr txBox="1">
            <a:spLocks noChangeArrowheads="1"/>
          </p:cNvSpPr>
          <p:nvPr/>
        </p:nvSpPr>
        <p:spPr bwMode="auto">
          <a:xfrm>
            <a:off x="4535488" y="2420938"/>
            <a:ext cx="612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Title</a:t>
            </a:r>
          </a:p>
        </p:txBody>
      </p:sp>
      <p:sp>
        <p:nvSpPr>
          <p:cNvPr id="33797" name="TextBox 5"/>
          <p:cNvSpPr txBox="1">
            <a:spLocks noChangeArrowheads="1"/>
          </p:cNvSpPr>
          <p:nvPr/>
        </p:nvSpPr>
        <p:spPr bwMode="auto">
          <a:xfrm>
            <a:off x="1763713" y="3494088"/>
            <a:ext cx="1851025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b="1" dirty="0"/>
              <a:t>Date of Joining</a:t>
            </a:r>
          </a:p>
        </p:txBody>
      </p:sp>
      <p:sp>
        <p:nvSpPr>
          <p:cNvPr id="38917" name="TextBox 6"/>
          <p:cNvSpPr txBox="1">
            <a:spLocks noChangeArrowheads="1"/>
          </p:cNvSpPr>
          <p:nvPr/>
        </p:nvSpPr>
        <p:spPr bwMode="auto">
          <a:xfrm>
            <a:off x="5724525" y="2852738"/>
            <a:ext cx="1800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Date of Leaving</a:t>
            </a:r>
          </a:p>
        </p:txBody>
      </p:sp>
      <p:sp>
        <p:nvSpPr>
          <p:cNvPr id="33799" name="TextBox 7"/>
          <p:cNvSpPr txBox="1">
            <a:spLocks noChangeArrowheads="1"/>
          </p:cNvSpPr>
          <p:nvPr/>
        </p:nvSpPr>
        <p:spPr bwMode="auto">
          <a:xfrm>
            <a:off x="5876925" y="2320925"/>
            <a:ext cx="2019300" cy="3683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Pensionable Pay</a:t>
            </a:r>
          </a:p>
        </p:txBody>
      </p:sp>
      <p:sp>
        <p:nvSpPr>
          <p:cNvPr id="38919" name="TextBox 8"/>
          <p:cNvSpPr txBox="1">
            <a:spLocks noChangeArrowheads="1"/>
          </p:cNvSpPr>
          <p:nvPr/>
        </p:nvSpPr>
        <p:spPr bwMode="auto">
          <a:xfrm>
            <a:off x="785813" y="2357438"/>
            <a:ext cx="1146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Final Pay</a:t>
            </a:r>
          </a:p>
        </p:txBody>
      </p:sp>
      <p:sp>
        <p:nvSpPr>
          <p:cNvPr id="33801" name="TextBox 9"/>
          <p:cNvSpPr txBox="1">
            <a:spLocks noChangeArrowheads="1"/>
          </p:cNvSpPr>
          <p:nvPr/>
        </p:nvSpPr>
        <p:spPr bwMode="auto">
          <a:xfrm>
            <a:off x="1000125" y="4929188"/>
            <a:ext cx="1916113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Part-time Hours</a:t>
            </a:r>
          </a:p>
        </p:txBody>
      </p:sp>
      <p:sp>
        <p:nvSpPr>
          <p:cNvPr id="33802" name="TextBox 10"/>
          <p:cNvSpPr txBox="1">
            <a:spLocks noChangeArrowheads="1"/>
          </p:cNvSpPr>
          <p:nvPr/>
        </p:nvSpPr>
        <p:spPr bwMode="auto">
          <a:xfrm>
            <a:off x="5072063" y="4643438"/>
            <a:ext cx="1878012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Full-time Hours</a:t>
            </a:r>
          </a:p>
        </p:txBody>
      </p:sp>
      <p:sp>
        <p:nvSpPr>
          <p:cNvPr id="33803" name="TextBox 12"/>
          <p:cNvSpPr txBox="1">
            <a:spLocks noChangeArrowheads="1"/>
          </p:cNvSpPr>
          <p:nvPr/>
        </p:nvSpPr>
        <p:spPr bwMode="auto">
          <a:xfrm>
            <a:off x="2671763" y="2492375"/>
            <a:ext cx="1108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Changes</a:t>
            </a:r>
          </a:p>
        </p:txBody>
      </p:sp>
      <p:sp>
        <p:nvSpPr>
          <p:cNvPr id="38923" name="TextBox 15"/>
          <p:cNvSpPr txBox="1">
            <a:spLocks noChangeArrowheads="1"/>
          </p:cNvSpPr>
          <p:nvPr/>
        </p:nvSpPr>
        <p:spPr bwMode="auto">
          <a:xfrm>
            <a:off x="5214938" y="1643063"/>
            <a:ext cx="269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Certificates of Protection</a:t>
            </a:r>
          </a:p>
        </p:txBody>
      </p:sp>
      <p:sp>
        <p:nvSpPr>
          <p:cNvPr id="33805" name="TextBox 16"/>
          <p:cNvSpPr txBox="1">
            <a:spLocks noChangeArrowheads="1"/>
          </p:cNvSpPr>
          <p:nvPr/>
        </p:nvSpPr>
        <p:spPr bwMode="auto">
          <a:xfrm>
            <a:off x="1785938" y="2000250"/>
            <a:ext cx="1350962" cy="369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NI Number</a:t>
            </a:r>
          </a:p>
        </p:txBody>
      </p:sp>
      <p:sp>
        <p:nvSpPr>
          <p:cNvPr id="33806" name="TextBox 17"/>
          <p:cNvSpPr txBox="1">
            <a:spLocks noChangeArrowheads="1"/>
          </p:cNvSpPr>
          <p:nvPr/>
        </p:nvSpPr>
        <p:spPr bwMode="auto">
          <a:xfrm>
            <a:off x="4729163" y="3943350"/>
            <a:ext cx="2249487" cy="369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Reason for leaving</a:t>
            </a:r>
          </a:p>
        </p:txBody>
      </p:sp>
      <p:sp>
        <p:nvSpPr>
          <p:cNvPr id="38926" name="TextBox 18"/>
          <p:cNvSpPr txBox="1">
            <a:spLocks noChangeArrowheads="1"/>
          </p:cNvSpPr>
          <p:nvPr/>
        </p:nvSpPr>
        <p:spPr bwMode="auto">
          <a:xfrm>
            <a:off x="2051050" y="4498975"/>
            <a:ext cx="1069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Opt-outs</a:t>
            </a:r>
          </a:p>
        </p:txBody>
      </p:sp>
      <p:sp>
        <p:nvSpPr>
          <p:cNvPr id="38927" name="TextBox 19"/>
          <p:cNvSpPr txBox="1">
            <a:spLocks noChangeArrowheads="1"/>
          </p:cNvSpPr>
          <p:nvPr/>
        </p:nvSpPr>
        <p:spPr bwMode="auto">
          <a:xfrm>
            <a:off x="5429250" y="5500688"/>
            <a:ext cx="928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Opt-ins</a:t>
            </a:r>
          </a:p>
        </p:txBody>
      </p:sp>
      <p:sp>
        <p:nvSpPr>
          <p:cNvPr id="38928" name="TextBox 20"/>
          <p:cNvSpPr txBox="1">
            <a:spLocks noChangeArrowheads="1"/>
          </p:cNvSpPr>
          <p:nvPr/>
        </p:nvSpPr>
        <p:spPr bwMode="auto">
          <a:xfrm>
            <a:off x="900113" y="5795963"/>
            <a:ext cx="1057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NI Class</a:t>
            </a:r>
          </a:p>
        </p:txBody>
      </p:sp>
      <p:sp>
        <p:nvSpPr>
          <p:cNvPr id="38929" name="TextBox 21"/>
          <p:cNvSpPr txBox="1">
            <a:spLocks noChangeArrowheads="1"/>
          </p:cNvSpPr>
          <p:nvPr/>
        </p:nvSpPr>
        <p:spPr bwMode="auto">
          <a:xfrm>
            <a:off x="4143375" y="5072063"/>
            <a:ext cx="157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C/O Earnings</a:t>
            </a:r>
          </a:p>
        </p:txBody>
      </p:sp>
      <p:sp>
        <p:nvSpPr>
          <p:cNvPr id="33811" name="TextBox 22"/>
          <p:cNvSpPr txBox="1">
            <a:spLocks noChangeArrowheads="1"/>
          </p:cNvSpPr>
          <p:nvPr/>
        </p:nvSpPr>
        <p:spPr bwMode="auto">
          <a:xfrm>
            <a:off x="827088" y="2997200"/>
            <a:ext cx="1698625" cy="3683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b="1" dirty="0"/>
              <a:t>Marital Status</a:t>
            </a:r>
          </a:p>
        </p:txBody>
      </p:sp>
      <p:sp>
        <p:nvSpPr>
          <p:cNvPr id="33812" name="TextBox 23"/>
          <p:cNvSpPr txBox="1">
            <a:spLocks noChangeArrowheads="1"/>
          </p:cNvSpPr>
          <p:nvPr/>
        </p:nvSpPr>
        <p:spPr bwMode="auto">
          <a:xfrm>
            <a:off x="4203700" y="3357563"/>
            <a:ext cx="1839913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Employer code</a:t>
            </a:r>
            <a:endParaRPr lang="en-GB" b="1" dirty="0"/>
          </a:p>
        </p:txBody>
      </p:sp>
      <p:sp>
        <p:nvSpPr>
          <p:cNvPr id="33813" name="TextBox 24"/>
          <p:cNvSpPr txBox="1">
            <a:spLocks noChangeArrowheads="1"/>
          </p:cNvSpPr>
          <p:nvPr/>
        </p:nvSpPr>
        <p:spPr bwMode="auto">
          <a:xfrm>
            <a:off x="561975" y="4357688"/>
            <a:ext cx="1223963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Postcode</a:t>
            </a:r>
            <a:endParaRPr lang="en-GB" b="1" dirty="0"/>
          </a:p>
        </p:txBody>
      </p:sp>
      <p:sp>
        <p:nvSpPr>
          <p:cNvPr id="33814" name="TextBox 25"/>
          <p:cNvSpPr txBox="1">
            <a:spLocks noChangeArrowheads="1"/>
          </p:cNvSpPr>
          <p:nvPr/>
        </p:nvSpPr>
        <p:spPr bwMode="auto">
          <a:xfrm>
            <a:off x="3208338" y="4664075"/>
            <a:ext cx="1577975" cy="369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Added Years</a:t>
            </a:r>
          </a:p>
        </p:txBody>
      </p:sp>
      <p:sp>
        <p:nvSpPr>
          <p:cNvPr id="33815" name="TextBox 26"/>
          <p:cNvSpPr txBox="1">
            <a:spLocks noChangeArrowheads="1"/>
          </p:cNvSpPr>
          <p:nvPr/>
        </p:nvSpPr>
        <p:spPr bwMode="auto">
          <a:xfrm>
            <a:off x="6858000" y="5357813"/>
            <a:ext cx="1736725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Augmentation</a:t>
            </a:r>
          </a:p>
        </p:txBody>
      </p:sp>
      <p:sp>
        <p:nvSpPr>
          <p:cNvPr id="38935" name="TextBox 27"/>
          <p:cNvSpPr txBox="1">
            <a:spLocks noChangeArrowheads="1"/>
          </p:cNvSpPr>
          <p:nvPr/>
        </p:nvSpPr>
        <p:spPr bwMode="auto">
          <a:xfrm flipH="1">
            <a:off x="6000750" y="3500438"/>
            <a:ext cx="2786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Additional Contributions</a:t>
            </a:r>
          </a:p>
        </p:txBody>
      </p:sp>
      <p:sp>
        <p:nvSpPr>
          <p:cNvPr id="38936" name="TextBox 28"/>
          <p:cNvSpPr txBox="1">
            <a:spLocks noChangeArrowheads="1"/>
          </p:cNvSpPr>
          <p:nvPr/>
        </p:nvSpPr>
        <p:spPr bwMode="auto">
          <a:xfrm>
            <a:off x="1763713" y="5507038"/>
            <a:ext cx="19796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Contribution Rate</a:t>
            </a:r>
          </a:p>
        </p:txBody>
      </p:sp>
      <p:sp>
        <p:nvSpPr>
          <p:cNvPr id="38937" name="TextBox 29"/>
          <p:cNvSpPr txBox="1">
            <a:spLocks noChangeArrowheads="1"/>
          </p:cNvSpPr>
          <p:nvPr/>
        </p:nvSpPr>
        <p:spPr bwMode="auto">
          <a:xfrm>
            <a:off x="285750" y="1643063"/>
            <a:ext cx="2484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Officer/Manual Worker</a:t>
            </a:r>
          </a:p>
        </p:txBody>
      </p:sp>
      <p:sp>
        <p:nvSpPr>
          <p:cNvPr id="38938" name="TextBox 30"/>
          <p:cNvSpPr txBox="1">
            <a:spLocks noChangeArrowheads="1"/>
          </p:cNvSpPr>
          <p:nvPr/>
        </p:nvSpPr>
        <p:spPr bwMode="auto">
          <a:xfrm>
            <a:off x="3203575" y="2852738"/>
            <a:ext cx="158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Maiden name</a:t>
            </a:r>
          </a:p>
        </p:txBody>
      </p:sp>
      <p:sp>
        <p:nvSpPr>
          <p:cNvPr id="33820" name="TextBox 31"/>
          <p:cNvSpPr txBox="1">
            <a:spLocks noChangeArrowheads="1"/>
          </p:cNvSpPr>
          <p:nvPr/>
        </p:nvSpPr>
        <p:spPr bwMode="auto">
          <a:xfrm>
            <a:off x="2173288" y="4057650"/>
            <a:ext cx="1997075" cy="369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Spouse’s details</a:t>
            </a:r>
          </a:p>
        </p:txBody>
      </p:sp>
      <p:sp>
        <p:nvSpPr>
          <p:cNvPr id="33821" name="TextBox 32"/>
          <p:cNvSpPr txBox="1">
            <a:spLocks noChangeArrowheads="1"/>
          </p:cNvSpPr>
          <p:nvPr/>
        </p:nvSpPr>
        <p:spPr bwMode="auto">
          <a:xfrm>
            <a:off x="3500438" y="6008688"/>
            <a:ext cx="2928937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Service Credit - transfers</a:t>
            </a:r>
          </a:p>
        </p:txBody>
      </p:sp>
      <p:sp>
        <p:nvSpPr>
          <p:cNvPr id="38941" name="TextBox 33"/>
          <p:cNvSpPr txBox="1">
            <a:spLocks noChangeArrowheads="1"/>
          </p:cNvSpPr>
          <p:nvPr/>
        </p:nvSpPr>
        <p:spPr bwMode="auto">
          <a:xfrm>
            <a:off x="7140575" y="4292600"/>
            <a:ext cx="1535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Year end info</a:t>
            </a:r>
          </a:p>
        </p:txBody>
      </p:sp>
      <p:sp>
        <p:nvSpPr>
          <p:cNvPr id="33823" name="TextBox 35"/>
          <p:cNvSpPr txBox="1">
            <a:spLocks noChangeArrowheads="1"/>
          </p:cNvSpPr>
          <p:nvPr/>
        </p:nvSpPr>
        <p:spPr bwMode="auto">
          <a:xfrm>
            <a:off x="179388" y="576263"/>
            <a:ext cx="81692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3000" b="1" dirty="0">
                <a:solidFill>
                  <a:srgbClr val="6EC040"/>
                </a:solidFill>
                <a:latin typeface="+mj-lt"/>
                <a:ea typeface="+mj-ea"/>
                <a:cs typeface="+mj-cs"/>
              </a:rPr>
              <a:t>What membership data should </a:t>
            </a:r>
            <a:r>
              <a:rPr lang="en-GB" sz="3000" b="1" dirty="0">
                <a:solidFill>
                  <a:srgbClr val="6EC040"/>
                </a:solidFill>
                <a:latin typeface="+mj-lt"/>
                <a:ea typeface="+mj-ea"/>
                <a:cs typeface="+mj-cs"/>
              </a:rPr>
              <a:t>be stored?</a:t>
            </a:r>
            <a:endParaRPr lang="en-GB" sz="3000" b="1" dirty="0">
              <a:solidFill>
                <a:srgbClr val="6EC04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3824" name="TextBox 36"/>
          <p:cNvSpPr txBox="1">
            <a:spLocks noChangeArrowheads="1"/>
          </p:cNvSpPr>
          <p:nvPr/>
        </p:nvSpPr>
        <p:spPr bwMode="auto">
          <a:xfrm>
            <a:off x="4071938" y="1847850"/>
            <a:ext cx="714375" cy="369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b="1" dirty="0"/>
              <a:t>S</a:t>
            </a:r>
            <a:r>
              <a:rPr lang="en-GB" b="1" dirty="0"/>
              <a:t>ex</a:t>
            </a:r>
            <a:endParaRPr lang="en-GB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5113" y="1196975"/>
            <a:ext cx="8410575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Impact of inaccurate data: liabilities</a:t>
            </a:r>
          </a:p>
        </p:txBody>
      </p:sp>
      <p:sp>
        <p:nvSpPr>
          <p:cNvPr id="40963" name="TextBox 3"/>
          <p:cNvSpPr txBox="1">
            <a:spLocks noChangeArrowheads="1"/>
          </p:cNvSpPr>
          <p:nvPr/>
        </p:nvSpPr>
        <p:spPr bwMode="auto">
          <a:xfrm>
            <a:off x="3386138" y="5181600"/>
            <a:ext cx="1584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 b="1">
                <a:solidFill>
                  <a:schemeClr val="tx2"/>
                </a:solidFill>
              </a:rPr>
              <a:t>(Date of Birth)</a:t>
            </a:r>
          </a:p>
        </p:txBody>
      </p:sp>
      <p:sp>
        <p:nvSpPr>
          <p:cNvPr id="40964" name="TextBox 4"/>
          <p:cNvSpPr txBox="1">
            <a:spLocks noChangeArrowheads="1"/>
          </p:cNvSpPr>
          <p:nvPr/>
        </p:nvSpPr>
        <p:spPr bwMode="auto">
          <a:xfrm>
            <a:off x="4991100" y="5191125"/>
            <a:ext cx="1584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200" b="1">
                <a:solidFill>
                  <a:schemeClr val="tx2"/>
                </a:solidFill>
              </a:rPr>
              <a:t>(Pay)</a:t>
            </a:r>
          </a:p>
        </p:txBody>
      </p:sp>
      <p:sp>
        <p:nvSpPr>
          <p:cNvPr id="40965" name="TextBox 5"/>
          <p:cNvSpPr txBox="1">
            <a:spLocks noChangeArrowheads="1"/>
          </p:cNvSpPr>
          <p:nvPr/>
        </p:nvSpPr>
        <p:spPr bwMode="auto">
          <a:xfrm>
            <a:off x="6948488" y="5157788"/>
            <a:ext cx="1584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 b="1">
                <a:solidFill>
                  <a:schemeClr val="tx2"/>
                </a:solidFill>
              </a:rPr>
              <a:t>(Date Joined)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2"/>
          <p:cNvSpPr>
            <a:spLocks noGrp="1"/>
          </p:cNvSpPr>
          <p:nvPr>
            <p:ph type="title"/>
          </p:nvPr>
        </p:nvSpPr>
        <p:spPr>
          <a:xfrm>
            <a:off x="230188" y="274638"/>
            <a:ext cx="5421312" cy="1143000"/>
          </a:xfrm>
        </p:spPr>
        <p:txBody>
          <a:bodyPr/>
          <a:lstStyle/>
          <a:p>
            <a:r>
              <a:rPr lang="en-GB" smtClean="0"/>
              <a:t>Impact of inaccurate data: Contributions</a:t>
            </a:r>
          </a:p>
        </p:txBody>
      </p:sp>
      <p:pic>
        <p:nvPicPr>
          <p:cNvPr id="430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13" y="1557338"/>
            <a:ext cx="80613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688138" y="3024188"/>
            <a:ext cx="584200" cy="29686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732588" y="3024188"/>
            <a:ext cx="53975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200" b="1" dirty="0">
                <a:solidFill>
                  <a:schemeClr val="tx1">
                    <a:lumMod val="50000"/>
                  </a:schemeClr>
                </a:solidFill>
              </a:rPr>
              <a:t>-3%</a:t>
            </a:r>
            <a:endParaRPr lang="en-GB" sz="1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08800" y="3246438"/>
            <a:ext cx="142875" cy="149225"/>
          </a:xfrm>
          <a:prstGeom prst="rect">
            <a:avLst/>
          </a:prstGeom>
          <a:solidFill>
            <a:srgbClr val="F398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imgHeatMap"/>
          <p:cNvPicPr>
            <a:picLocks noChangeAspect="1" noChangeArrowheads="1"/>
          </p:cNvPicPr>
          <p:nvPr/>
        </p:nvPicPr>
        <p:blipFill>
          <a:blip r:embed="rId2"/>
          <a:srcRect l="1436" t="3951" r="1436" b="3951"/>
          <a:stretch>
            <a:fillRect/>
          </a:stretch>
        </p:blipFill>
        <p:spPr bwMode="auto">
          <a:xfrm>
            <a:off x="179388" y="1093788"/>
            <a:ext cx="8702675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85750" y="44450"/>
            <a:ext cx="8229600" cy="7921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 baseline="0">
                <a:solidFill>
                  <a:srgbClr val="6EC04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A6CC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A6CC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A6CC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A6CC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A6CC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A6CC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A6CC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A6CC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kern="0" dirty="0" smtClean="0"/>
              <a:t>Vita’s lifestyle effect </a:t>
            </a:r>
          </a:p>
          <a:p>
            <a:pPr>
              <a:defRPr/>
            </a:pPr>
            <a:r>
              <a:rPr lang="en-GB" kern="0" dirty="0" smtClean="0"/>
              <a:t>(postcode effect)</a:t>
            </a:r>
            <a:endParaRPr lang="en-US" kern="0" dirty="0"/>
          </a:p>
        </p:txBody>
      </p:sp>
      <p:grpSp>
        <p:nvGrpSpPr>
          <p:cNvPr id="44035" name="Group 3"/>
          <p:cNvGrpSpPr>
            <a:grpSpLocks/>
          </p:cNvGrpSpPr>
          <p:nvPr/>
        </p:nvGrpSpPr>
        <p:grpSpPr bwMode="auto">
          <a:xfrm>
            <a:off x="407988" y="5084763"/>
            <a:ext cx="1571625" cy="1000125"/>
            <a:chOff x="285720" y="4357694"/>
            <a:chExt cx="1571636" cy="1000132"/>
          </a:xfrm>
        </p:grpSpPr>
        <p:sp>
          <p:nvSpPr>
            <p:cNvPr id="5" name="Rectangle 4"/>
            <p:cNvSpPr/>
            <p:nvPr/>
          </p:nvSpPr>
          <p:spPr>
            <a:xfrm>
              <a:off x="285720" y="4357694"/>
              <a:ext cx="1571636" cy="10001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/>
            </a:p>
          </p:txBody>
        </p:sp>
        <p:pic>
          <p:nvPicPr>
            <p:cNvPr id="44037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0800000">
              <a:off x="285720" y="4357694"/>
              <a:ext cx="208643" cy="9751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44038" name="TextBox 6"/>
            <p:cNvSpPr txBox="1">
              <a:spLocks noChangeArrowheads="1"/>
            </p:cNvSpPr>
            <p:nvPr/>
          </p:nvSpPr>
          <p:spPr bwMode="auto">
            <a:xfrm>
              <a:off x="500034" y="4357694"/>
              <a:ext cx="1330107" cy="1885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800" b="1"/>
                <a:t>High life expectancy</a:t>
              </a:r>
            </a:p>
          </p:txBody>
        </p:sp>
        <p:sp>
          <p:nvSpPr>
            <p:cNvPr id="44039" name="TextBox 7"/>
            <p:cNvSpPr txBox="1">
              <a:spLocks noChangeArrowheads="1"/>
            </p:cNvSpPr>
            <p:nvPr/>
          </p:nvSpPr>
          <p:spPr bwMode="auto">
            <a:xfrm>
              <a:off x="500034" y="4714884"/>
              <a:ext cx="1251865" cy="1875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800" b="1"/>
                <a:t>Mid life expectancy</a:t>
              </a:r>
            </a:p>
          </p:txBody>
        </p:sp>
        <p:sp>
          <p:nvSpPr>
            <p:cNvPr id="44040" name="TextBox 8"/>
            <p:cNvSpPr txBox="1">
              <a:spLocks noChangeArrowheads="1"/>
            </p:cNvSpPr>
            <p:nvPr/>
          </p:nvSpPr>
          <p:spPr bwMode="auto">
            <a:xfrm>
              <a:off x="500034" y="5072074"/>
              <a:ext cx="1330107" cy="1885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800" b="1"/>
                <a:t>Low life expectancy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imgHeatMap"/>
          <p:cNvPicPr>
            <a:picLocks noChangeAspect="1" noChangeArrowheads="1"/>
          </p:cNvPicPr>
          <p:nvPr/>
        </p:nvPicPr>
        <p:blipFill>
          <a:blip r:embed="rId3"/>
          <a:srcRect l="1074" t="2980" r="1074" b="2980"/>
          <a:stretch>
            <a:fillRect/>
          </a:stretch>
        </p:blipFill>
        <p:spPr bwMode="auto">
          <a:xfrm>
            <a:off x="169863" y="1066800"/>
            <a:ext cx="8702675" cy="524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285750" y="188913"/>
            <a:ext cx="8229600" cy="792162"/>
          </a:xfrm>
        </p:spPr>
        <p:txBody>
          <a:bodyPr/>
          <a:lstStyle/>
          <a:p>
            <a:r>
              <a:rPr lang="en-GB" smtClean="0"/>
              <a:t>Vita’s lifestyle effect </a:t>
            </a:r>
            <a:br>
              <a:rPr lang="en-GB" smtClean="0"/>
            </a:br>
            <a:r>
              <a:rPr lang="en-GB" smtClean="0"/>
              <a:t>(postcode based)</a:t>
            </a:r>
            <a:endParaRPr lang="en-US" smtClean="0"/>
          </a:p>
        </p:txBody>
      </p:sp>
      <p:grpSp>
        <p:nvGrpSpPr>
          <p:cNvPr id="45059" name="Group 3"/>
          <p:cNvGrpSpPr>
            <a:grpSpLocks/>
          </p:cNvGrpSpPr>
          <p:nvPr/>
        </p:nvGrpSpPr>
        <p:grpSpPr bwMode="auto">
          <a:xfrm>
            <a:off x="285750" y="4357688"/>
            <a:ext cx="1571625" cy="1000125"/>
            <a:chOff x="285720" y="4357694"/>
            <a:chExt cx="1571636" cy="1000132"/>
          </a:xfrm>
        </p:grpSpPr>
        <p:sp>
          <p:nvSpPr>
            <p:cNvPr id="10" name="Rectangle 9"/>
            <p:cNvSpPr/>
            <p:nvPr/>
          </p:nvSpPr>
          <p:spPr>
            <a:xfrm>
              <a:off x="285720" y="4357694"/>
              <a:ext cx="1571636" cy="10001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/>
            </a:p>
          </p:txBody>
        </p:sp>
        <p:pic>
          <p:nvPicPr>
            <p:cNvPr id="45065" name="Picture 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0800000">
              <a:off x="285720" y="4357694"/>
              <a:ext cx="208643" cy="9751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45066" name="TextBox 11"/>
            <p:cNvSpPr txBox="1">
              <a:spLocks noChangeArrowheads="1"/>
            </p:cNvSpPr>
            <p:nvPr/>
          </p:nvSpPr>
          <p:spPr bwMode="auto">
            <a:xfrm>
              <a:off x="500034" y="4357694"/>
              <a:ext cx="1330107" cy="1885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800" b="1"/>
                <a:t>High life expectancy</a:t>
              </a:r>
            </a:p>
          </p:txBody>
        </p:sp>
        <p:sp>
          <p:nvSpPr>
            <p:cNvPr id="45067" name="TextBox 12"/>
            <p:cNvSpPr txBox="1">
              <a:spLocks noChangeArrowheads="1"/>
            </p:cNvSpPr>
            <p:nvPr/>
          </p:nvSpPr>
          <p:spPr bwMode="auto">
            <a:xfrm>
              <a:off x="500034" y="4714884"/>
              <a:ext cx="1251865" cy="1875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800" b="1"/>
                <a:t>Mid life expectancy</a:t>
              </a:r>
            </a:p>
          </p:txBody>
        </p:sp>
        <p:sp>
          <p:nvSpPr>
            <p:cNvPr id="45068" name="TextBox 13"/>
            <p:cNvSpPr txBox="1">
              <a:spLocks noChangeArrowheads="1"/>
            </p:cNvSpPr>
            <p:nvPr/>
          </p:nvSpPr>
          <p:spPr bwMode="auto">
            <a:xfrm>
              <a:off x="500034" y="5072074"/>
              <a:ext cx="1330107" cy="1885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800" b="1"/>
                <a:t>Low life expectancy</a:t>
              </a:r>
            </a:p>
          </p:txBody>
        </p:sp>
      </p:grpSp>
      <p:pic>
        <p:nvPicPr>
          <p:cNvPr id="45060" name="imgPostcodeColours" hidden="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5" y="5857875"/>
            <a:ext cx="147638" cy="688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6" name="txtPostcodeElephant" hidden="1"/>
          <p:cNvSpPr txBox="1"/>
          <p:nvPr/>
        </p:nvSpPr>
        <p:spPr>
          <a:xfrm>
            <a:off x="571500" y="5786438"/>
            <a:ext cx="1571625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050"/>
              <a:t>PH1 2AF</a:t>
            </a:r>
            <a:endParaRPr lang="en-GB" sz="1050" b="1" dirty="0">
              <a:solidFill>
                <a:schemeClr val="accent1"/>
              </a:solidFill>
            </a:endParaRPr>
          </a:p>
        </p:txBody>
      </p:sp>
      <p:sp>
        <p:nvSpPr>
          <p:cNvPr id="17" name="txtPostcodeAnt" hidden="1"/>
          <p:cNvSpPr txBox="1"/>
          <p:nvPr/>
        </p:nvSpPr>
        <p:spPr>
          <a:xfrm>
            <a:off x="571500" y="6357938"/>
            <a:ext cx="1571625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050"/>
              <a:t>PH1 2AE</a:t>
            </a:r>
            <a:endParaRPr lang="en-GB" sz="1050" b="1" dirty="0">
              <a:solidFill>
                <a:srgbClr val="FF0000"/>
              </a:solidFill>
            </a:endParaRPr>
          </a:p>
        </p:txBody>
      </p:sp>
      <p:sp>
        <p:nvSpPr>
          <p:cNvPr id="45063" name="TextBox 17"/>
          <p:cNvSpPr txBox="1">
            <a:spLocks noChangeArrowheads="1"/>
          </p:cNvSpPr>
          <p:nvPr/>
        </p:nvSpPr>
        <p:spPr bwMode="auto">
          <a:xfrm>
            <a:off x="4248150" y="6357938"/>
            <a:ext cx="39290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/>
              <a:t>Source: Club Vita research based on VitaBank as at 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45"/>
          <p:cNvSpPr>
            <a:spLocks noGrp="1" noChangeArrowheads="1"/>
          </p:cNvSpPr>
          <p:nvPr>
            <p:ph type="title"/>
          </p:nvPr>
        </p:nvSpPr>
        <p:spPr>
          <a:xfrm>
            <a:off x="179388" y="277813"/>
            <a:ext cx="8229600" cy="1143000"/>
          </a:xfrm>
        </p:spPr>
        <p:txBody>
          <a:bodyPr/>
          <a:lstStyle/>
          <a:p>
            <a:r>
              <a:rPr lang="en-GB" smtClean="0"/>
              <a:t>Employer lifecycle</a:t>
            </a:r>
          </a:p>
        </p:txBody>
      </p:sp>
      <p:pic>
        <p:nvPicPr>
          <p:cNvPr id="47106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4163" y="3881438"/>
            <a:ext cx="8680450" cy="2447925"/>
          </a:xfrm>
        </p:spPr>
      </p:pic>
      <p:grpSp>
        <p:nvGrpSpPr>
          <p:cNvPr id="47107" name="Group 5"/>
          <p:cNvGrpSpPr>
            <a:grpSpLocks/>
          </p:cNvGrpSpPr>
          <p:nvPr/>
        </p:nvGrpSpPr>
        <p:grpSpPr bwMode="auto">
          <a:xfrm>
            <a:off x="179388" y="3998913"/>
            <a:ext cx="1800225" cy="1909762"/>
            <a:chOff x="323528" y="1268760"/>
            <a:chExt cx="1800200" cy="1909376"/>
          </a:xfrm>
        </p:grpSpPr>
        <p:sp>
          <p:nvSpPr>
            <p:cNvPr id="7" name="Rounded Rectangle 6"/>
            <p:cNvSpPr/>
            <p:nvPr/>
          </p:nvSpPr>
          <p:spPr>
            <a:xfrm>
              <a:off x="323528" y="1268760"/>
              <a:ext cx="1800200" cy="1655427"/>
            </a:xfrm>
            <a:prstGeom prst="roundRect">
              <a:avLst/>
            </a:prstGeom>
            <a:noFill/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23528" y="1268760"/>
              <a:ext cx="1800200" cy="431713"/>
            </a:xfrm>
            <a:prstGeom prst="roundRect">
              <a:avLst/>
            </a:prstGeom>
            <a:solidFill>
              <a:srgbClr val="6EC040"/>
            </a:solidFill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000" b="1" dirty="0"/>
                <a:t>Procurement</a:t>
              </a:r>
              <a:endParaRPr lang="en-GB" sz="2000" b="1" dirty="0"/>
            </a:p>
          </p:txBody>
        </p:sp>
        <p:sp>
          <p:nvSpPr>
            <p:cNvPr id="47126" name="TextBox 8"/>
            <p:cNvSpPr txBox="1">
              <a:spLocks noChangeArrowheads="1"/>
            </p:cNvSpPr>
            <p:nvPr/>
          </p:nvSpPr>
          <p:spPr bwMode="auto">
            <a:xfrm>
              <a:off x="323528" y="1700808"/>
              <a:ext cx="1800200" cy="1477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/>
                <a:t>Pensions Information Memorandum (PIM)</a:t>
              </a:r>
            </a:p>
            <a:p>
              <a:pPr algn="ctr"/>
              <a:endParaRPr lang="en-GB"/>
            </a:p>
          </p:txBody>
        </p:sp>
      </p:grpSp>
      <p:grpSp>
        <p:nvGrpSpPr>
          <p:cNvPr id="47108" name="Group 9"/>
          <p:cNvGrpSpPr>
            <a:grpSpLocks/>
          </p:cNvGrpSpPr>
          <p:nvPr/>
        </p:nvGrpSpPr>
        <p:grpSpPr bwMode="auto">
          <a:xfrm>
            <a:off x="2001838" y="3479800"/>
            <a:ext cx="1706562" cy="1549400"/>
            <a:chOff x="323528" y="1268760"/>
            <a:chExt cx="1800200" cy="1656184"/>
          </a:xfrm>
        </p:grpSpPr>
        <p:sp>
          <p:nvSpPr>
            <p:cNvPr id="11" name="Rounded Rectangle 10"/>
            <p:cNvSpPr/>
            <p:nvPr/>
          </p:nvSpPr>
          <p:spPr>
            <a:xfrm>
              <a:off x="323528" y="1268760"/>
              <a:ext cx="1800200" cy="1656184"/>
            </a:xfrm>
            <a:prstGeom prst="roundRect">
              <a:avLst/>
            </a:prstGeom>
            <a:noFill/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23528" y="1268760"/>
              <a:ext cx="1800200" cy="432713"/>
            </a:xfrm>
            <a:prstGeom prst="roundRect">
              <a:avLst/>
            </a:prstGeom>
            <a:solidFill>
              <a:srgbClr val="6EC040"/>
            </a:solidFill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000" b="1" dirty="0"/>
                <a:t>Admission</a:t>
              </a:r>
              <a:endParaRPr lang="en-GB" sz="2000" b="1" dirty="0"/>
            </a:p>
          </p:txBody>
        </p:sp>
        <p:sp>
          <p:nvSpPr>
            <p:cNvPr id="47123" name="TextBox 12"/>
            <p:cNvSpPr txBox="1">
              <a:spLocks noChangeArrowheads="1"/>
            </p:cNvSpPr>
            <p:nvPr/>
          </p:nvSpPr>
          <p:spPr bwMode="auto">
            <a:xfrm>
              <a:off x="323528" y="1700808"/>
              <a:ext cx="1800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/>
                <a:t>Contributions and bonds</a:t>
              </a:r>
            </a:p>
          </p:txBody>
        </p:sp>
      </p:grpSp>
      <p:grpSp>
        <p:nvGrpSpPr>
          <p:cNvPr id="47109" name="Group 13"/>
          <p:cNvGrpSpPr>
            <a:grpSpLocks/>
          </p:cNvGrpSpPr>
          <p:nvPr/>
        </p:nvGrpSpPr>
        <p:grpSpPr bwMode="auto">
          <a:xfrm>
            <a:off x="3708400" y="2881313"/>
            <a:ext cx="1800225" cy="1655762"/>
            <a:chOff x="323528" y="1268760"/>
            <a:chExt cx="1800200" cy="1656184"/>
          </a:xfrm>
        </p:grpSpPr>
        <p:sp>
          <p:nvSpPr>
            <p:cNvPr id="15" name="Rounded Rectangle 14"/>
            <p:cNvSpPr/>
            <p:nvPr/>
          </p:nvSpPr>
          <p:spPr>
            <a:xfrm>
              <a:off x="323528" y="1268760"/>
              <a:ext cx="1800200" cy="1656184"/>
            </a:xfrm>
            <a:prstGeom prst="roundRect">
              <a:avLst/>
            </a:prstGeom>
            <a:noFill/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3528" y="1268760"/>
              <a:ext cx="1800200" cy="431910"/>
            </a:xfrm>
            <a:prstGeom prst="roundRect">
              <a:avLst/>
            </a:prstGeom>
            <a:solidFill>
              <a:srgbClr val="6EC040"/>
            </a:solidFill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000" b="1" dirty="0"/>
                <a:t>Ongoing</a:t>
              </a:r>
              <a:endParaRPr lang="en-GB" sz="2000" b="1" dirty="0"/>
            </a:p>
          </p:txBody>
        </p:sp>
        <p:sp>
          <p:nvSpPr>
            <p:cNvPr id="47120" name="TextBox 16"/>
            <p:cNvSpPr txBox="1">
              <a:spLocks noChangeArrowheads="1"/>
            </p:cNvSpPr>
            <p:nvPr/>
          </p:nvSpPr>
          <p:spPr bwMode="auto">
            <a:xfrm>
              <a:off x="323528" y="1700808"/>
              <a:ext cx="180020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/>
                <a:t>Bond renewals, valuations and accounting</a:t>
              </a:r>
            </a:p>
          </p:txBody>
        </p:sp>
      </p:grpSp>
      <p:grpSp>
        <p:nvGrpSpPr>
          <p:cNvPr id="47110" name="Group 17"/>
          <p:cNvGrpSpPr>
            <a:grpSpLocks/>
          </p:cNvGrpSpPr>
          <p:nvPr/>
        </p:nvGrpSpPr>
        <p:grpSpPr bwMode="auto">
          <a:xfrm>
            <a:off x="5508625" y="2268538"/>
            <a:ext cx="1655763" cy="1614487"/>
            <a:chOff x="323528" y="1268760"/>
            <a:chExt cx="1800200" cy="1394932"/>
          </a:xfrm>
        </p:grpSpPr>
        <p:sp>
          <p:nvSpPr>
            <p:cNvPr id="19" name="Rounded Rectangle 18"/>
            <p:cNvSpPr/>
            <p:nvPr/>
          </p:nvSpPr>
          <p:spPr>
            <a:xfrm>
              <a:off x="323528" y="1268760"/>
              <a:ext cx="1800200" cy="1394932"/>
            </a:xfrm>
            <a:prstGeom prst="roundRect">
              <a:avLst/>
            </a:prstGeom>
            <a:noFill/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23528" y="1268760"/>
              <a:ext cx="1800200" cy="432058"/>
            </a:xfrm>
            <a:prstGeom prst="roundRect">
              <a:avLst/>
            </a:prstGeom>
            <a:solidFill>
              <a:srgbClr val="6EC040"/>
            </a:solidFill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000" b="1" dirty="0"/>
                <a:t>Imminent exit</a:t>
              </a:r>
              <a:endParaRPr lang="en-GB" sz="2000" b="1" dirty="0"/>
            </a:p>
          </p:txBody>
        </p:sp>
        <p:sp>
          <p:nvSpPr>
            <p:cNvPr id="47117" name="TextBox 20"/>
            <p:cNvSpPr txBox="1">
              <a:spLocks noChangeArrowheads="1"/>
            </p:cNvSpPr>
            <p:nvPr/>
          </p:nvSpPr>
          <p:spPr bwMode="auto">
            <a:xfrm>
              <a:off x="323528" y="1700808"/>
              <a:ext cx="1800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/>
                <a:t>Indicative cessation</a:t>
              </a:r>
            </a:p>
          </p:txBody>
        </p:sp>
      </p:grpSp>
      <p:grpSp>
        <p:nvGrpSpPr>
          <p:cNvPr id="47111" name="Group 21"/>
          <p:cNvGrpSpPr>
            <a:grpSpLocks/>
          </p:cNvGrpSpPr>
          <p:nvPr/>
        </p:nvGrpSpPr>
        <p:grpSpPr bwMode="auto">
          <a:xfrm>
            <a:off x="7164388" y="1703388"/>
            <a:ext cx="1800225" cy="1655762"/>
            <a:chOff x="323528" y="1268760"/>
            <a:chExt cx="1800200" cy="1656184"/>
          </a:xfrm>
        </p:grpSpPr>
        <p:sp>
          <p:nvSpPr>
            <p:cNvPr id="23" name="Rounded Rectangle 22"/>
            <p:cNvSpPr/>
            <p:nvPr/>
          </p:nvSpPr>
          <p:spPr>
            <a:xfrm>
              <a:off x="323528" y="1268760"/>
              <a:ext cx="1800200" cy="1656184"/>
            </a:xfrm>
            <a:prstGeom prst="roundRect">
              <a:avLst/>
            </a:prstGeom>
            <a:noFill/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323528" y="1268760"/>
              <a:ext cx="1800200" cy="431910"/>
            </a:xfrm>
            <a:prstGeom prst="roundRect">
              <a:avLst/>
            </a:prstGeom>
            <a:solidFill>
              <a:srgbClr val="6EC040"/>
            </a:solidFill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000" b="1" dirty="0"/>
                <a:t>Exit</a:t>
              </a:r>
              <a:endParaRPr lang="en-GB" sz="2000" b="1" dirty="0"/>
            </a:p>
          </p:txBody>
        </p:sp>
        <p:sp>
          <p:nvSpPr>
            <p:cNvPr id="47114" name="TextBox 24"/>
            <p:cNvSpPr txBox="1">
              <a:spLocks noChangeArrowheads="1"/>
            </p:cNvSpPr>
            <p:nvPr/>
          </p:nvSpPr>
          <p:spPr bwMode="auto">
            <a:xfrm>
              <a:off x="323528" y="1700808"/>
              <a:ext cx="1800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/>
                <a:t>Cessation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else could it impact?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850" y="1700213"/>
            <a:ext cx="7704138" cy="2936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rgbClr val="6EC040"/>
              </a:buClr>
              <a:buFontTx/>
              <a:buBlip>
                <a:blip r:embed="rId2"/>
              </a:buBlip>
              <a:defRPr/>
            </a:pPr>
            <a:r>
              <a:rPr lang="en-GB" sz="2800" dirty="0">
                <a:solidFill>
                  <a:srgbClr val="646464"/>
                </a:solidFill>
                <a:latin typeface="+mn-lt"/>
              </a:rPr>
              <a:t>Benefits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rgbClr val="6EC040"/>
              </a:buClr>
              <a:buFontTx/>
              <a:buBlip>
                <a:blip r:embed="rId2"/>
              </a:buBlip>
              <a:defRPr/>
            </a:pPr>
            <a:r>
              <a:rPr lang="en-GB" sz="2800" dirty="0">
                <a:solidFill>
                  <a:srgbClr val="646464"/>
                </a:solidFill>
                <a:latin typeface="+mn-lt"/>
              </a:rPr>
              <a:t>Benefit statements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rgbClr val="6EC040"/>
              </a:buClr>
              <a:buFontTx/>
              <a:buBlip>
                <a:blip r:embed="rId2"/>
              </a:buBlip>
              <a:defRPr/>
            </a:pPr>
            <a:r>
              <a:rPr lang="en-GB" sz="2800" dirty="0">
                <a:solidFill>
                  <a:srgbClr val="646464"/>
                </a:solidFill>
                <a:latin typeface="+mn-lt"/>
              </a:rPr>
              <a:t>Finances of the employer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rgbClr val="6EC040"/>
              </a:buClr>
              <a:buFontTx/>
              <a:buBlip>
                <a:blip r:embed="rId2"/>
              </a:buBlip>
              <a:defRPr/>
            </a:pPr>
            <a:r>
              <a:rPr lang="en-GB" sz="2800" dirty="0">
                <a:solidFill>
                  <a:srgbClr val="646464"/>
                </a:solidFill>
                <a:latin typeface="+mn-lt"/>
              </a:rPr>
              <a:t>Regulator 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rgbClr val="6EC040"/>
              </a:buClr>
              <a:buFontTx/>
              <a:buBlip>
                <a:blip r:embed="rId2"/>
              </a:buBlip>
              <a:defRPr/>
            </a:pPr>
            <a:r>
              <a:rPr lang="en-GB" sz="2800" dirty="0">
                <a:solidFill>
                  <a:srgbClr val="646464"/>
                </a:solidFill>
                <a:latin typeface="+mn-lt"/>
              </a:rPr>
              <a:t>Penalties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 summary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850" y="1700213"/>
            <a:ext cx="7704138" cy="173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rgbClr val="6EC040"/>
              </a:buClr>
              <a:buFontTx/>
              <a:buBlip>
                <a:blip r:embed="rId2"/>
              </a:buBlip>
              <a:defRPr/>
            </a:pPr>
            <a:r>
              <a:rPr lang="en-GB" sz="2800" dirty="0">
                <a:solidFill>
                  <a:srgbClr val="646464"/>
                </a:solidFill>
                <a:latin typeface="+mn-lt"/>
              </a:rPr>
              <a:t>Data </a:t>
            </a:r>
            <a:r>
              <a:rPr lang="en-GB" sz="2800" dirty="0">
                <a:solidFill>
                  <a:srgbClr val="646464"/>
                </a:solidFill>
                <a:latin typeface="+mn-lt"/>
              </a:rPr>
              <a:t>is </a:t>
            </a:r>
            <a:r>
              <a:rPr lang="en-GB" sz="2800" dirty="0">
                <a:solidFill>
                  <a:srgbClr val="646464"/>
                </a:solidFill>
                <a:latin typeface="+mn-lt"/>
              </a:rPr>
              <a:t>crucial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Clr>
                <a:srgbClr val="6EC040"/>
              </a:buClr>
              <a:defRPr/>
            </a:pPr>
            <a:endParaRPr lang="en-GB" sz="2800" dirty="0">
              <a:solidFill>
                <a:srgbClr val="646464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rgbClr val="6EC040"/>
              </a:buClr>
              <a:buFontTx/>
              <a:buBlip>
                <a:blip r:embed="rId2"/>
              </a:buBlip>
              <a:defRPr/>
            </a:pPr>
            <a:r>
              <a:rPr lang="en-GB" sz="2800" dirty="0">
                <a:solidFill>
                  <a:srgbClr val="646464"/>
                </a:solidFill>
                <a:latin typeface="+mn-lt"/>
              </a:rPr>
              <a:t>Need accurate information from </a:t>
            </a:r>
            <a:r>
              <a:rPr lang="en-GB" sz="2800" dirty="0">
                <a:solidFill>
                  <a:srgbClr val="646464"/>
                </a:solidFill>
                <a:latin typeface="+mn-lt"/>
              </a:rPr>
              <a:t>you</a:t>
            </a:r>
            <a:endParaRPr lang="en-GB" sz="2800" dirty="0">
              <a:solidFill>
                <a:srgbClr val="646464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ctrTitle"/>
          </p:nvPr>
        </p:nvSpPr>
        <p:spPr>
          <a:xfrm>
            <a:off x="2627313" y="3860800"/>
            <a:ext cx="5470525" cy="1295400"/>
          </a:xfrm>
        </p:spPr>
        <p:txBody>
          <a:bodyPr/>
          <a:lstStyle/>
          <a:p>
            <a:r>
              <a:rPr lang="en-US" smtClean="0"/>
              <a:t>Thank you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Agenda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250825" y="1268413"/>
            <a:ext cx="8229600" cy="4968875"/>
          </a:xfrm>
        </p:spPr>
        <p:txBody>
          <a:bodyPr/>
          <a:lstStyle/>
          <a:p>
            <a:r>
              <a:rPr lang="en-GB" sz="3200" smtClean="0"/>
              <a:t>Background</a:t>
            </a:r>
          </a:p>
          <a:p>
            <a:r>
              <a:rPr lang="en-GB" sz="3200" smtClean="0"/>
              <a:t>Employer lifecycle</a:t>
            </a:r>
          </a:p>
          <a:p>
            <a:r>
              <a:rPr lang="en-GB" sz="3200" smtClean="0"/>
              <a:t>Data requirements</a:t>
            </a:r>
          </a:p>
          <a:p>
            <a:r>
              <a:rPr lang="en-GB" sz="3200" smtClean="0"/>
              <a:t>Impact of incorrect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Cambridgeshire Pension Fund</a:t>
            </a:r>
          </a:p>
        </p:txBody>
      </p:sp>
      <p:sp>
        <p:nvSpPr>
          <p:cNvPr id="24578" name="Rectangle 5"/>
          <p:cNvSpPr txBox="1">
            <a:spLocks noChangeArrowheads="1"/>
          </p:cNvSpPr>
          <p:nvPr/>
        </p:nvSpPr>
        <p:spPr bwMode="auto">
          <a:xfrm>
            <a:off x="250825" y="14128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rgbClr val="6EC040"/>
              </a:buClr>
              <a:buFontTx/>
              <a:buBlip>
                <a:blip r:embed="rId3"/>
              </a:buBlip>
            </a:pPr>
            <a:r>
              <a:rPr lang="en-GB" sz="2800">
                <a:solidFill>
                  <a:srgbClr val="646464"/>
                </a:solidFill>
              </a:rPr>
              <a:t>More than 65,000 members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rgbClr val="6EC040"/>
              </a:buClr>
              <a:buFontTx/>
              <a:buBlip>
                <a:blip r:embed="rId3"/>
              </a:buBlip>
            </a:pPr>
            <a:r>
              <a:rPr lang="en-GB" sz="2800">
                <a:solidFill>
                  <a:srgbClr val="646464"/>
                </a:solidFill>
              </a:rPr>
              <a:t>Managing assets of £1,905m*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rgbClr val="6EC040"/>
              </a:buClr>
              <a:buFontTx/>
              <a:buBlip>
                <a:blip r:embed="rId3"/>
              </a:buBlip>
            </a:pPr>
            <a:r>
              <a:rPr lang="en-GB" sz="2800">
                <a:solidFill>
                  <a:srgbClr val="646464"/>
                </a:solidFill>
              </a:rPr>
              <a:t>Over 100 employers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rgbClr val="6EC040"/>
              </a:buClr>
              <a:buFontTx/>
              <a:buBlip>
                <a:blip r:embed="rId3"/>
              </a:buBlip>
            </a:pPr>
            <a:r>
              <a:rPr lang="en-GB" sz="2800">
                <a:solidFill>
                  <a:srgbClr val="646464"/>
                </a:solidFill>
              </a:rPr>
              <a:t>A few pensioners over 100!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Clr>
                <a:srgbClr val="6EC040"/>
              </a:buClr>
              <a:buFontTx/>
              <a:buBlip>
                <a:blip r:embed="rId3"/>
              </a:buBlip>
            </a:pPr>
            <a:r>
              <a:rPr lang="en-GB" sz="2800">
                <a:solidFill>
                  <a:srgbClr val="646464"/>
                </a:solidFill>
              </a:rPr>
              <a:t>Shared resources and expertise with Northamptonshire Pension Fund</a:t>
            </a:r>
          </a:p>
        </p:txBody>
      </p:sp>
      <p:sp>
        <p:nvSpPr>
          <p:cNvPr id="2" name="Rectangle 1"/>
          <p:cNvSpPr/>
          <p:nvPr/>
        </p:nvSpPr>
        <p:spPr>
          <a:xfrm>
            <a:off x="395288" y="6092825"/>
            <a:ext cx="1885950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kern="0" dirty="0">
                <a:solidFill>
                  <a:srgbClr val="646464"/>
                </a:solidFill>
              </a:rPr>
              <a:t>*as at 31 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476250"/>
            <a:ext cx="8229600" cy="633413"/>
          </a:xfrm>
        </p:spPr>
        <p:txBody>
          <a:bodyPr/>
          <a:lstStyle/>
          <a:p>
            <a:r>
              <a:rPr lang="en-GB" altLang="en-US" smtClean="0"/>
              <a:t>Valuing a single member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773238"/>
            <a:ext cx="8497888" cy="420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Grp="1" noChangeArrowheads="1"/>
          </p:cNvSpPr>
          <p:nvPr>
            <p:ph type="title"/>
          </p:nvPr>
        </p:nvSpPr>
        <p:spPr>
          <a:xfrm>
            <a:off x="236538" y="115888"/>
            <a:ext cx="8229600" cy="1143000"/>
          </a:xfrm>
        </p:spPr>
        <p:txBody>
          <a:bodyPr/>
          <a:lstStyle/>
          <a:p>
            <a:r>
              <a:rPr lang="en-GB" smtClean="0"/>
              <a:t>Valuing all members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3088" y="836613"/>
            <a:ext cx="8012112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extBox 28"/>
          <p:cNvSpPr txBox="1">
            <a:spLocks noChangeArrowheads="1"/>
          </p:cNvSpPr>
          <p:nvPr/>
        </p:nvSpPr>
        <p:spPr bwMode="auto">
          <a:xfrm>
            <a:off x="468313" y="5367338"/>
            <a:ext cx="3024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solidFill>
                  <a:srgbClr val="646464"/>
                </a:solidFill>
              </a:rPr>
              <a:t>Source: Sample LGPS fund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649288" y="5805488"/>
            <a:ext cx="7334250" cy="758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 baseline="0">
                <a:solidFill>
                  <a:srgbClr val="6EC04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A6CC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A6CC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A6CC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A6CC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A6CC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A6CC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A6CC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A6CC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en-GB" sz="2400" kern="0" dirty="0">
              <a:solidFill>
                <a:srgbClr val="F2016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45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229600" cy="1143000"/>
          </a:xfrm>
        </p:spPr>
        <p:txBody>
          <a:bodyPr/>
          <a:lstStyle/>
          <a:p>
            <a:r>
              <a:rPr lang="en-GB" smtClean="0"/>
              <a:t>Employer lifecycle</a:t>
            </a:r>
          </a:p>
        </p:txBody>
      </p:sp>
      <p:pic>
        <p:nvPicPr>
          <p:cNvPr id="29698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84163" y="3881438"/>
            <a:ext cx="8680450" cy="2447925"/>
          </a:xfrm>
        </p:spPr>
      </p:pic>
      <p:grpSp>
        <p:nvGrpSpPr>
          <p:cNvPr id="29699" name="Group 5"/>
          <p:cNvGrpSpPr>
            <a:grpSpLocks/>
          </p:cNvGrpSpPr>
          <p:nvPr/>
        </p:nvGrpSpPr>
        <p:grpSpPr bwMode="auto">
          <a:xfrm>
            <a:off x="179388" y="3998913"/>
            <a:ext cx="1800225" cy="1909762"/>
            <a:chOff x="323528" y="1268760"/>
            <a:chExt cx="1800200" cy="1909376"/>
          </a:xfrm>
        </p:grpSpPr>
        <p:sp>
          <p:nvSpPr>
            <p:cNvPr id="7" name="Rounded Rectangle 6"/>
            <p:cNvSpPr/>
            <p:nvPr/>
          </p:nvSpPr>
          <p:spPr>
            <a:xfrm>
              <a:off x="323528" y="1268760"/>
              <a:ext cx="1800200" cy="1655427"/>
            </a:xfrm>
            <a:prstGeom prst="roundRect">
              <a:avLst/>
            </a:prstGeom>
            <a:noFill/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23528" y="1268760"/>
              <a:ext cx="1800200" cy="431713"/>
            </a:xfrm>
            <a:prstGeom prst="roundRect">
              <a:avLst/>
            </a:prstGeom>
            <a:solidFill>
              <a:srgbClr val="6EC040"/>
            </a:solidFill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000" b="1" dirty="0"/>
                <a:t>Procurement</a:t>
              </a:r>
              <a:endParaRPr lang="en-GB" sz="2000" b="1" dirty="0"/>
            </a:p>
          </p:txBody>
        </p:sp>
        <p:sp>
          <p:nvSpPr>
            <p:cNvPr id="29718" name="TextBox 8"/>
            <p:cNvSpPr txBox="1">
              <a:spLocks noChangeArrowheads="1"/>
            </p:cNvSpPr>
            <p:nvPr/>
          </p:nvSpPr>
          <p:spPr bwMode="auto">
            <a:xfrm>
              <a:off x="323528" y="1700808"/>
              <a:ext cx="1800200" cy="1477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/>
                <a:t>Pensions Information Memorandum (PIM)</a:t>
              </a:r>
            </a:p>
            <a:p>
              <a:pPr algn="ctr"/>
              <a:endParaRPr lang="en-GB"/>
            </a:p>
          </p:txBody>
        </p:sp>
      </p:grpSp>
      <p:grpSp>
        <p:nvGrpSpPr>
          <p:cNvPr id="29700" name="Group 9"/>
          <p:cNvGrpSpPr>
            <a:grpSpLocks/>
          </p:cNvGrpSpPr>
          <p:nvPr/>
        </p:nvGrpSpPr>
        <p:grpSpPr bwMode="auto">
          <a:xfrm>
            <a:off x="2001838" y="3479800"/>
            <a:ext cx="1706562" cy="1549400"/>
            <a:chOff x="323528" y="1268760"/>
            <a:chExt cx="1800200" cy="1656184"/>
          </a:xfrm>
        </p:grpSpPr>
        <p:sp>
          <p:nvSpPr>
            <p:cNvPr id="11" name="Rounded Rectangle 10"/>
            <p:cNvSpPr/>
            <p:nvPr/>
          </p:nvSpPr>
          <p:spPr>
            <a:xfrm>
              <a:off x="323528" y="1268760"/>
              <a:ext cx="1800200" cy="1656184"/>
            </a:xfrm>
            <a:prstGeom prst="roundRect">
              <a:avLst/>
            </a:prstGeom>
            <a:noFill/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23528" y="1268760"/>
              <a:ext cx="1800200" cy="432713"/>
            </a:xfrm>
            <a:prstGeom prst="roundRect">
              <a:avLst/>
            </a:prstGeom>
            <a:solidFill>
              <a:srgbClr val="6EC040"/>
            </a:solidFill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000" b="1" dirty="0"/>
                <a:t>Admission</a:t>
              </a:r>
              <a:endParaRPr lang="en-GB" sz="2000" b="1" dirty="0"/>
            </a:p>
          </p:txBody>
        </p:sp>
        <p:sp>
          <p:nvSpPr>
            <p:cNvPr id="29715" name="TextBox 12"/>
            <p:cNvSpPr txBox="1">
              <a:spLocks noChangeArrowheads="1"/>
            </p:cNvSpPr>
            <p:nvPr/>
          </p:nvSpPr>
          <p:spPr bwMode="auto">
            <a:xfrm>
              <a:off x="323528" y="1700808"/>
              <a:ext cx="1800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/>
                <a:t>Contributions and bonds</a:t>
              </a:r>
            </a:p>
          </p:txBody>
        </p:sp>
      </p:grpSp>
      <p:grpSp>
        <p:nvGrpSpPr>
          <p:cNvPr id="29701" name="Group 13"/>
          <p:cNvGrpSpPr>
            <a:grpSpLocks/>
          </p:cNvGrpSpPr>
          <p:nvPr/>
        </p:nvGrpSpPr>
        <p:grpSpPr bwMode="auto">
          <a:xfrm>
            <a:off x="3708400" y="2881313"/>
            <a:ext cx="1800225" cy="1655762"/>
            <a:chOff x="323528" y="1268760"/>
            <a:chExt cx="1800200" cy="1656184"/>
          </a:xfrm>
        </p:grpSpPr>
        <p:sp>
          <p:nvSpPr>
            <p:cNvPr id="15" name="Rounded Rectangle 14"/>
            <p:cNvSpPr/>
            <p:nvPr/>
          </p:nvSpPr>
          <p:spPr>
            <a:xfrm>
              <a:off x="323528" y="1268760"/>
              <a:ext cx="1800200" cy="1656184"/>
            </a:xfrm>
            <a:prstGeom prst="roundRect">
              <a:avLst/>
            </a:prstGeom>
            <a:noFill/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3528" y="1268760"/>
              <a:ext cx="1800200" cy="431910"/>
            </a:xfrm>
            <a:prstGeom prst="roundRect">
              <a:avLst/>
            </a:prstGeom>
            <a:solidFill>
              <a:srgbClr val="6EC040"/>
            </a:solidFill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000" b="1" dirty="0"/>
                <a:t>Ongoing</a:t>
              </a:r>
              <a:endParaRPr lang="en-GB" sz="2000" b="1" dirty="0"/>
            </a:p>
          </p:txBody>
        </p:sp>
        <p:sp>
          <p:nvSpPr>
            <p:cNvPr id="29712" name="TextBox 16"/>
            <p:cNvSpPr txBox="1">
              <a:spLocks noChangeArrowheads="1"/>
            </p:cNvSpPr>
            <p:nvPr/>
          </p:nvSpPr>
          <p:spPr bwMode="auto">
            <a:xfrm>
              <a:off x="323528" y="1700808"/>
              <a:ext cx="180020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/>
                <a:t>Bond renewals, valuations and accounting</a:t>
              </a:r>
            </a:p>
          </p:txBody>
        </p:sp>
      </p:grpSp>
      <p:grpSp>
        <p:nvGrpSpPr>
          <p:cNvPr id="29702" name="Group 17"/>
          <p:cNvGrpSpPr>
            <a:grpSpLocks/>
          </p:cNvGrpSpPr>
          <p:nvPr/>
        </p:nvGrpSpPr>
        <p:grpSpPr bwMode="auto">
          <a:xfrm>
            <a:off x="5508625" y="2268538"/>
            <a:ext cx="1655763" cy="1614487"/>
            <a:chOff x="323528" y="1268760"/>
            <a:chExt cx="1800200" cy="1394932"/>
          </a:xfrm>
        </p:grpSpPr>
        <p:sp>
          <p:nvSpPr>
            <p:cNvPr id="19" name="Rounded Rectangle 18"/>
            <p:cNvSpPr/>
            <p:nvPr/>
          </p:nvSpPr>
          <p:spPr>
            <a:xfrm>
              <a:off x="323528" y="1268760"/>
              <a:ext cx="1800200" cy="1394932"/>
            </a:xfrm>
            <a:prstGeom prst="roundRect">
              <a:avLst/>
            </a:prstGeom>
            <a:noFill/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23528" y="1268760"/>
              <a:ext cx="1800200" cy="432058"/>
            </a:xfrm>
            <a:prstGeom prst="roundRect">
              <a:avLst/>
            </a:prstGeom>
            <a:solidFill>
              <a:srgbClr val="6EC040"/>
            </a:solidFill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000" b="1" dirty="0"/>
                <a:t>Imminent exit</a:t>
              </a:r>
              <a:endParaRPr lang="en-GB" sz="2000" b="1" dirty="0"/>
            </a:p>
          </p:txBody>
        </p:sp>
        <p:sp>
          <p:nvSpPr>
            <p:cNvPr id="29709" name="TextBox 20"/>
            <p:cNvSpPr txBox="1">
              <a:spLocks noChangeArrowheads="1"/>
            </p:cNvSpPr>
            <p:nvPr/>
          </p:nvSpPr>
          <p:spPr bwMode="auto">
            <a:xfrm>
              <a:off x="323528" y="1700808"/>
              <a:ext cx="1800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/>
                <a:t>Indicative cessation</a:t>
              </a:r>
            </a:p>
          </p:txBody>
        </p:sp>
      </p:grpSp>
      <p:grpSp>
        <p:nvGrpSpPr>
          <p:cNvPr id="29703" name="Group 21"/>
          <p:cNvGrpSpPr>
            <a:grpSpLocks/>
          </p:cNvGrpSpPr>
          <p:nvPr/>
        </p:nvGrpSpPr>
        <p:grpSpPr bwMode="auto">
          <a:xfrm>
            <a:off x="7164388" y="1703388"/>
            <a:ext cx="1800225" cy="1655762"/>
            <a:chOff x="323528" y="1268760"/>
            <a:chExt cx="1800200" cy="1656184"/>
          </a:xfrm>
        </p:grpSpPr>
        <p:sp>
          <p:nvSpPr>
            <p:cNvPr id="23" name="Rounded Rectangle 22"/>
            <p:cNvSpPr/>
            <p:nvPr/>
          </p:nvSpPr>
          <p:spPr>
            <a:xfrm>
              <a:off x="323528" y="1268760"/>
              <a:ext cx="1800200" cy="1656184"/>
            </a:xfrm>
            <a:prstGeom prst="roundRect">
              <a:avLst/>
            </a:prstGeom>
            <a:noFill/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323528" y="1268760"/>
              <a:ext cx="1800200" cy="431910"/>
            </a:xfrm>
            <a:prstGeom prst="roundRect">
              <a:avLst/>
            </a:prstGeom>
            <a:solidFill>
              <a:srgbClr val="6EC040"/>
            </a:solidFill>
            <a:ln>
              <a:solidFill>
                <a:srgbClr val="6EC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000" b="1" dirty="0"/>
                <a:t>Exit</a:t>
              </a:r>
              <a:endParaRPr lang="en-GB" sz="2000" b="1" dirty="0"/>
            </a:p>
          </p:txBody>
        </p:sp>
        <p:sp>
          <p:nvSpPr>
            <p:cNvPr id="29706" name="TextBox 24"/>
            <p:cNvSpPr txBox="1">
              <a:spLocks noChangeArrowheads="1"/>
            </p:cNvSpPr>
            <p:nvPr/>
          </p:nvSpPr>
          <p:spPr bwMode="auto">
            <a:xfrm>
              <a:off x="323528" y="1700808"/>
              <a:ext cx="1800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/>
                <a:t>Cessation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How do we impact on the results?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825" y="1412875"/>
            <a:ext cx="8229600" cy="4525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6EC040"/>
              </a:buClr>
              <a:buSzTx/>
              <a:buFontTx/>
              <a:buBlip>
                <a:blip r:embed="rId2"/>
              </a:buBlip>
              <a:tabLst/>
              <a:defRPr sz="28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20000"/>
              </a:spcAft>
              <a:buClr>
                <a:srgbClr val="6EC040"/>
              </a:buClr>
              <a:buSzTx/>
              <a:buFont typeface="Times New Roman" pitchFamily="18" charset="0"/>
              <a:buBlip>
                <a:blip r:embed="rId3"/>
              </a:buBlip>
              <a:tabLst/>
              <a:defRPr sz="2400">
                <a:solidFill>
                  <a:srgbClr val="646464"/>
                </a:solidFill>
                <a:latin typeface="+mn-lt"/>
              </a:defRPr>
            </a:lvl2pPr>
            <a:lvl3pPr marL="1143000" marR="0" indent="-228600" algn="l" defTabSz="91440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20000"/>
              </a:spcAft>
              <a:buClr>
                <a:srgbClr val="6EC040"/>
              </a:buClr>
              <a:buSzTx/>
              <a:buFont typeface="Times New Roman" pitchFamily="18" charset="0"/>
              <a:buBlip>
                <a:blip r:embed="rId4"/>
              </a:buBlip>
              <a:tabLst/>
              <a:defRPr sz="2400">
                <a:solidFill>
                  <a:srgbClr val="646464"/>
                </a:solidFill>
                <a:latin typeface="+mn-lt"/>
              </a:defRPr>
            </a:lvl3pPr>
            <a:lvl4pPr marL="1600200" marR="0" indent="-228600" algn="l" defTabSz="91440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20000"/>
              </a:spcAft>
              <a:buClr>
                <a:srgbClr val="6EC040"/>
              </a:buClr>
              <a:buSzTx/>
              <a:buFont typeface="Times New Roman" pitchFamily="18" charset="0"/>
              <a:buBlip>
                <a:blip r:embed="rId5"/>
              </a:buBlip>
              <a:tabLst/>
              <a:defRPr sz="2400">
                <a:solidFill>
                  <a:srgbClr val="646464"/>
                </a:solidFill>
                <a:latin typeface="+mn-lt"/>
              </a:defRPr>
            </a:lvl4pPr>
            <a:lvl5pPr marL="2057400" marR="0" indent="-228600" algn="l" defTabSz="91440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20000"/>
              </a:spcAft>
              <a:buClr>
                <a:srgbClr val="6EC040"/>
              </a:buClr>
              <a:buSzTx/>
              <a:buFontTx/>
              <a:buBlip>
                <a:blip r:embed="rId6"/>
              </a:buBlip>
              <a:tabLst/>
              <a:defRPr sz="2400">
                <a:solidFill>
                  <a:srgbClr val="646464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10000"/>
              </a:spcBef>
              <a:spcAft>
                <a:spcPct val="20000"/>
              </a:spcAft>
              <a:buClr>
                <a:srgbClr val="6EC040"/>
              </a:buClr>
              <a:buBlip>
                <a:blip r:embed="rId7"/>
              </a:buBlip>
              <a:defRPr sz="2400">
                <a:solidFill>
                  <a:srgbClr val="646464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10000"/>
              </a:spcBef>
              <a:spcAft>
                <a:spcPct val="20000"/>
              </a:spcAft>
              <a:buClr>
                <a:srgbClr val="6EC040"/>
              </a:buClr>
              <a:buBlip>
                <a:blip r:embed="rId7"/>
              </a:buBlip>
              <a:defRPr sz="2400">
                <a:solidFill>
                  <a:srgbClr val="646464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10000"/>
              </a:spcBef>
              <a:spcAft>
                <a:spcPct val="20000"/>
              </a:spcAft>
              <a:buClr>
                <a:srgbClr val="6EC040"/>
              </a:buClr>
              <a:buBlip>
                <a:blip r:embed="rId7"/>
              </a:buBlip>
              <a:defRPr sz="2400">
                <a:solidFill>
                  <a:srgbClr val="646464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10000"/>
              </a:spcBef>
              <a:spcAft>
                <a:spcPct val="20000"/>
              </a:spcAft>
              <a:buClr>
                <a:srgbClr val="6EC040"/>
              </a:buClr>
              <a:buBlip>
                <a:blip r:embed="rId7"/>
              </a:buBlip>
              <a:defRPr sz="2400">
                <a:solidFill>
                  <a:srgbClr val="646464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GB" altLang="en-US" kern="0" dirty="0" smtClean="0"/>
              <a:t>Financial </a:t>
            </a:r>
          </a:p>
          <a:p>
            <a:pPr lvl="1">
              <a:defRPr/>
            </a:pPr>
            <a:r>
              <a:rPr lang="en-GB" altLang="en-US" kern="0" dirty="0" smtClean="0"/>
              <a:t>Salary increases</a:t>
            </a:r>
          </a:p>
          <a:p>
            <a:pPr lvl="1">
              <a:defRPr/>
            </a:pPr>
            <a:r>
              <a:rPr lang="en-GB" altLang="en-US" kern="0" dirty="0" smtClean="0"/>
              <a:t>Pension increases</a:t>
            </a:r>
          </a:p>
          <a:p>
            <a:pPr lvl="1">
              <a:defRPr/>
            </a:pPr>
            <a:r>
              <a:rPr lang="en-GB" altLang="en-US" kern="0" dirty="0" smtClean="0"/>
              <a:t>Discount rate / future investment return</a:t>
            </a:r>
          </a:p>
          <a:p>
            <a:pPr>
              <a:defRPr/>
            </a:pPr>
            <a:r>
              <a:rPr lang="en-GB" altLang="en-US" kern="0" dirty="0" smtClean="0"/>
              <a:t>Demographic</a:t>
            </a:r>
          </a:p>
          <a:p>
            <a:pPr lvl="1">
              <a:defRPr/>
            </a:pPr>
            <a:r>
              <a:rPr lang="en-GB" altLang="en-US" kern="0" dirty="0" smtClean="0"/>
              <a:t>Longevity</a:t>
            </a:r>
          </a:p>
          <a:p>
            <a:pPr lvl="1">
              <a:defRPr/>
            </a:pPr>
            <a:r>
              <a:rPr lang="en-GB" altLang="en-US" kern="0" dirty="0" smtClean="0"/>
              <a:t>Early leavers</a:t>
            </a:r>
          </a:p>
          <a:p>
            <a:pPr lvl="1">
              <a:defRPr/>
            </a:pPr>
            <a:r>
              <a:rPr lang="en-GB" altLang="en-US" kern="0" dirty="0" smtClean="0"/>
              <a:t>Retirement age</a:t>
            </a:r>
          </a:p>
          <a:p>
            <a:pPr lvl="1">
              <a:defRPr/>
            </a:pPr>
            <a:r>
              <a:rPr lang="en-GB" altLang="en-US" kern="0" dirty="0" smtClean="0"/>
              <a:t>Dependants</a:t>
            </a:r>
          </a:p>
          <a:p>
            <a:pPr lvl="1" algn="ctr">
              <a:lnSpc>
                <a:spcPct val="150000"/>
              </a:lnSpc>
              <a:buFont typeface="Times New Roman" pitchFamily="18" charset="0"/>
              <a:buNone/>
              <a:defRPr/>
            </a:pPr>
            <a:r>
              <a:rPr lang="en-GB" altLang="en-US" kern="0" dirty="0" smtClean="0">
                <a:solidFill>
                  <a:srgbClr val="F06A00"/>
                </a:solidFill>
              </a:rPr>
              <a:t>			</a:t>
            </a:r>
            <a:endParaRPr lang="en-GB" altLang="en-US" kern="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995936" y="1412776"/>
            <a:ext cx="3024336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£££</a:t>
            </a:r>
          </a:p>
        </p:txBody>
      </p:sp>
      <p:pic>
        <p:nvPicPr>
          <p:cNvPr id="31748" name="Picture 5" descr="u18277449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00563" y="4149725"/>
            <a:ext cx="21590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55650" y="1196975"/>
            <a:ext cx="7129463" cy="1368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2770" name="TextBox 3"/>
          <p:cNvSpPr txBox="1">
            <a:spLocks noChangeArrowheads="1"/>
          </p:cNvSpPr>
          <p:nvPr/>
        </p:nvSpPr>
        <p:spPr bwMode="auto">
          <a:xfrm>
            <a:off x="827088" y="1573213"/>
            <a:ext cx="70580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b="1">
                <a:solidFill>
                  <a:schemeClr val="bg1"/>
                </a:solidFill>
              </a:rPr>
              <a:t>How do you impact on the results?</a:t>
            </a:r>
          </a:p>
        </p:txBody>
      </p:sp>
      <p:sp>
        <p:nvSpPr>
          <p:cNvPr id="32771" name="TextBox 5"/>
          <p:cNvSpPr txBox="1">
            <a:spLocks noChangeArrowheads="1"/>
          </p:cNvSpPr>
          <p:nvPr/>
        </p:nvSpPr>
        <p:spPr bwMode="auto">
          <a:xfrm>
            <a:off x="1195388" y="3565525"/>
            <a:ext cx="25574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39800"/>
                </a:solidFill>
              </a:rPr>
              <a:t>DATA</a:t>
            </a:r>
          </a:p>
        </p:txBody>
      </p:sp>
      <p:sp>
        <p:nvSpPr>
          <p:cNvPr id="32772" name="TextBox 6"/>
          <p:cNvSpPr txBox="1">
            <a:spLocks noChangeArrowheads="1"/>
          </p:cNvSpPr>
          <p:nvPr/>
        </p:nvSpPr>
        <p:spPr bwMode="auto">
          <a:xfrm>
            <a:off x="3762375" y="4437063"/>
            <a:ext cx="1673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b="1">
                <a:solidFill>
                  <a:srgbClr val="F39800"/>
                </a:solidFill>
              </a:rPr>
              <a:t>DATA</a:t>
            </a:r>
          </a:p>
        </p:txBody>
      </p:sp>
      <p:sp>
        <p:nvSpPr>
          <p:cNvPr id="32773" name="TextBox 7"/>
          <p:cNvSpPr txBox="1">
            <a:spLocks noChangeArrowheads="1"/>
          </p:cNvSpPr>
          <p:nvPr/>
        </p:nvSpPr>
        <p:spPr bwMode="auto">
          <a:xfrm>
            <a:off x="6443663" y="5229225"/>
            <a:ext cx="17287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000" b="1">
                <a:solidFill>
                  <a:srgbClr val="F39800"/>
                </a:solidFill>
              </a:rPr>
              <a:t>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Box 2"/>
          <p:cNvSpPr txBox="1">
            <a:spLocks noChangeArrowheads="1"/>
          </p:cNvSpPr>
          <p:nvPr/>
        </p:nvSpPr>
        <p:spPr bwMode="auto">
          <a:xfrm>
            <a:off x="642938" y="1143000"/>
            <a:ext cx="800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Name</a:t>
            </a:r>
          </a:p>
        </p:txBody>
      </p:sp>
      <p:sp>
        <p:nvSpPr>
          <p:cNvPr id="33795" name="TextBox 3"/>
          <p:cNvSpPr txBox="1">
            <a:spLocks noChangeArrowheads="1"/>
          </p:cNvSpPr>
          <p:nvPr/>
        </p:nvSpPr>
        <p:spPr bwMode="auto">
          <a:xfrm>
            <a:off x="2873375" y="1285875"/>
            <a:ext cx="1570038" cy="369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b="1" dirty="0"/>
              <a:t>Date of Birth</a:t>
            </a:r>
          </a:p>
        </p:txBody>
      </p:sp>
      <p:sp>
        <p:nvSpPr>
          <p:cNvPr id="34819" name="TextBox 4"/>
          <p:cNvSpPr txBox="1">
            <a:spLocks noChangeArrowheads="1"/>
          </p:cNvSpPr>
          <p:nvPr/>
        </p:nvSpPr>
        <p:spPr bwMode="auto">
          <a:xfrm>
            <a:off x="4535488" y="2420938"/>
            <a:ext cx="612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Title</a:t>
            </a:r>
          </a:p>
        </p:txBody>
      </p:sp>
      <p:sp>
        <p:nvSpPr>
          <p:cNvPr id="33797" name="TextBox 5"/>
          <p:cNvSpPr txBox="1">
            <a:spLocks noChangeArrowheads="1"/>
          </p:cNvSpPr>
          <p:nvPr/>
        </p:nvSpPr>
        <p:spPr bwMode="auto">
          <a:xfrm>
            <a:off x="1763713" y="3494088"/>
            <a:ext cx="1851025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b="1" dirty="0"/>
              <a:t>Date of Joining</a:t>
            </a:r>
          </a:p>
        </p:txBody>
      </p:sp>
      <p:sp>
        <p:nvSpPr>
          <p:cNvPr id="34821" name="TextBox 6"/>
          <p:cNvSpPr txBox="1">
            <a:spLocks noChangeArrowheads="1"/>
          </p:cNvSpPr>
          <p:nvPr/>
        </p:nvSpPr>
        <p:spPr bwMode="auto">
          <a:xfrm>
            <a:off x="5724525" y="2852738"/>
            <a:ext cx="1800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Date of Leaving</a:t>
            </a:r>
          </a:p>
        </p:txBody>
      </p:sp>
      <p:sp>
        <p:nvSpPr>
          <p:cNvPr id="33799" name="TextBox 7"/>
          <p:cNvSpPr txBox="1">
            <a:spLocks noChangeArrowheads="1"/>
          </p:cNvSpPr>
          <p:nvPr/>
        </p:nvSpPr>
        <p:spPr bwMode="auto">
          <a:xfrm>
            <a:off x="5876925" y="2320925"/>
            <a:ext cx="2019300" cy="3683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Pensionable Pay</a:t>
            </a:r>
          </a:p>
        </p:txBody>
      </p:sp>
      <p:sp>
        <p:nvSpPr>
          <p:cNvPr id="34823" name="TextBox 8"/>
          <p:cNvSpPr txBox="1">
            <a:spLocks noChangeArrowheads="1"/>
          </p:cNvSpPr>
          <p:nvPr/>
        </p:nvSpPr>
        <p:spPr bwMode="auto">
          <a:xfrm>
            <a:off x="785813" y="2357438"/>
            <a:ext cx="1146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Final Pay</a:t>
            </a:r>
          </a:p>
        </p:txBody>
      </p:sp>
      <p:sp>
        <p:nvSpPr>
          <p:cNvPr id="33801" name="TextBox 9"/>
          <p:cNvSpPr txBox="1">
            <a:spLocks noChangeArrowheads="1"/>
          </p:cNvSpPr>
          <p:nvPr/>
        </p:nvSpPr>
        <p:spPr bwMode="auto">
          <a:xfrm>
            <a:off x="1000125" y="4929188"/>
            <a:ext cx="1916113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Part-time Hours</a:t>
            </a:r>
          </a:p>
        </p:txBody>
      </p:sp>
      <p:sp>
        <p:nvSpPr>
          <p:cNvPr id="33802" name="TextBox 10"/>
          <p:cNvSpPr txBox="1">
            <a:spLocks noChangeArrowheads="1"/>
          </p:cNvSpPr>
          <p:nvPr/>
        </p:nvSpPr>
        <p:spPr bwMode="auto">
          <a:xfrm>
            <a:off x="5072063" y="4643438"/>
            <a:ext cx="1878012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Full-time Hours</a:t>
            </a:r>
          </a:p>
        </p:txBody>
      </p:sp>
      <p:sp>
        <p:nvSpPr>
          <p:cNvPr id="33803" name="TextBox 12"/>
          <p:cNvSpPr txBox="1">
            <a:spLocks noChangeArrowheads="1"/>
          </p:cNvSpPr>
          <p:nvPr/>
        </p:nvSpPr>
        <p:spPr bwMode="auto">
          <a:xfrm>
            <a:off x="2671763" y="2492375"/>
            <a:ext cx="1108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Changes</a:t>
            </a:r>
          </a:p>
        </p:txBody>
      </p:sp>
      <p:sp>
        <p:nvSpPr>
          <p:cNvPr id="34827" name="TextBox 15"/>
          <p:cNvSpPr txBox="1">
            <a:spLocks noChangeArrowheads="1"/>
          </p:cNvSpPr>
          <p:nvPr/>
        </p:nvSpPr>
        <p:spPr bwMode="auto">
          <a:xfrm>
            <a:off x="5214938" y="1643063"/>
            <a:ext cx="269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Certificates of Protection</a:t>
            </a:r>
          </a:p>
        </p:txBody>
      </p:sp>
      <p:sp>
        <p:nvSpPr>
          <p:cNvPr id="33805" name="TextBox 16"/>
          <p:cNvSpPr txBox="1">
            <a:spLocks noChangeArrowheads="1"/>
          </p:cNvSpPr>
          <p:nvPr/>
        </p:nvSpPr>
        <p:spPr bwMode="auto">
          <a:xfrm>
            <a:off x="1785938" y="2000250"/>
            <a:ext cx="1350962" cy="369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NI Number</a:t>
            </a:r>
          </a:p>
        </p:txBody>
      </p:sp>
      <p:sp>
        <p:nvSpPr>
          <p:cNvPr id="33806" name="TextBox 17"/>
          <p:cNvSpPr txBox="1">
            <a:spLocks noChangeArrowheads="1"/>
          </p:cNvSpPr>
          <p:nvPr/>
        </p:nvSpPr>
        <p:spPr bwMode="auto">
          <a:xfrm>
            <a:off x="4729163" y="3943350"/>
            <a:ext cx="2249487" cy="369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Reason for leaving</a:t>
            </a:r>
          </a:p>
        </p:txBody>
      </p:sp>
      <p:sp>
        <p:nvSpPr>
          <p:cNvPr id="34830" name="TextBox 18"/>
          <p:cNvSpPr txBox="1">
            <a:spLocks noChangeArrowheads="1"/>
          </p:cNvSpPr>
          <p:nvPr/>
        </p:nvSpPr>
        <p:spPr bwMode="auto">
          <a:xfrm>
            <a:off x="2051050" y="4498975"/>
            <a:ext cx="1069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Opt-outs</a:t>
            </a:r>
          </a:p>
        </p:txBody>
      </p:sp>
      <p:sp>
        <p:nvSpPr>
          <p:cNvPr id="34831" name="TextBox 19"/>
          <p:cNvSpPr txBox="1">
            <a:spLocks noChangeArrowheads="1"/>
          </p:cNvSpPr>
          <p:nvPr/>
        </p:nvSpPr>
        <p:spPr bwMode="auto">
          <a:xfrm>
            <a:off x="5429250" y="5500688"/>
            <a:ext cx="928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Opt-ins</a:t>
            </a:r>
          </a:p>
        </p:txBody>
      </p:sp>
      <p:sp>
        <p:nvSpPr>
          <p:cNvPr id="34832" name="TextBox 20"/>
          <p:cNvSpPr txBox="1">
            <a:spLocks noChangeArrowheads="1"/>
          </p:cNvSpPr>
          <p:nvPr/>
        </p:nvSpPr>
        <p:spPr bwMode="auto">
          <a:xfrm>
            <a:off x="900113" y="5795963"/>
            <a:ext cx="1057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NI Class</a:t>
            </a:r>
          </a:p>
        </p:txBody>
      </p:sp>
      <p:sp>
        <p:nvSpPr>
          <p:cNvPr id="34833" name="TextBox 21"/>
          <p:cNvSpPr txBox="1">
            <a:spLocks noChangeArrowheads="1"/>
          </p:cNvSpPr>
          <p:nvPr/>
        </p:nvSpPr>
        <p:spPr bwMode="auto">
          <a:xfrm>
            <a:off x="4143375" y="5072063"/>
            <a:ext cx="157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C/O Earnings</a:t>
            </a:r>
          </a:p>
        </p:txBody>
      </p:sp>
      <p:sp>
        <p:nvSpPr>
          <p:cNvPr id="33811" name="TextBox 22"/>
          <p:cNvSpPr txBox="1">
            <a:spLocks noChangeArrowheads="1"/>
          </p:cNvSpPr>
          <p:nvPr/>
        </p:nvSpPr>
        <p:spPr bwMode="auto">
          <a:xfrm>
            <a:off x="827088" y="2997200"/>
            <a:ext cx="1698625" cy="3683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b="1" dirty="0"/>
              <a:t>Marital Status</a:t>
            </a:r>
          </a:p>
        </p:txBody>
      </p:sp>
      <p:sp>
        <p:nvSpPr>
          <p:cNvPr id="33812" name="TextBox 23"/>
          <p:cNvSpPr txBox="1">
            <a:spLocks noChangeArrowheads="1"/>
          </p:cNvSpPr>
          <p:nvPr/>
        </p:nvSpPr>
        <p:spPr bwMode="auto">
          <a:xfrm>
            <a:off x="4203700" y="3357563"/>
            <a:ext cx="1839913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Employer code</a:t>
            </a:r>
            <a:endParaRPr lang="en-GB" b="1" dirty="0"/>
          </a:p>
        </p:txBody>
      </p:sp>
      <p:sp>
        <p:nvSpPr>
          <p:cNvPr id="33813" name="TextBox 24"/>
          <p:cNvSpPr txBox="1">
            <a:spLocks noChangeArrowheads="1"/>
          </p:cNvSpPr>
          <p:nvPr/>
        </p:nvSpPr>
        <p:spPr bwMode="auto">
          <a:xfrm>
            <a:off x="561975" y="4357688"/>
            <a:ext cx="1223963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Postcode</a:t>
            </a:r>
            <a:endParaRPr lang="en-GB" b="1" dirty="0"/>
          </a:p>
        </p:txBody>
      </p:sp>
      <p:sp>
        <p:nvSpPr>
          <p:cNvPr id="33814" name="TextBox 25"/>
          <p:cNvSpPr txBox="1">
            <a:spLocks noChangeArrowheads="1"/>
          </p:cNvSpPr>
          <p:nvPr/>
        </p:nvSpPr>
        <p:spPr bwMode="auto">
          <a:xfrm>
            <a:off x="3208338" y="4664075"/>
            <a:ext cx="1577975" cy="369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Added Years</a:t>
            </a:r>
          </a:p>
        </p:txBody>
      </p:sp>
      <p:sp>
        <p:nvSpPr>
          <p:cNvPr id="33815" name="TextBox 26"/>
          <p:cNvSpPr txBox="1">
            <a:spLocks noChangeArrowheads="1"/>
          </p:cNvSpPr>
          <p:nvPr/>
        </p:nvSpPr>
        <p:spPr bwMode="auto">
          <a:xfrm>
            <a:off x="6858000" y="5357813"/>
            <a:ext cx="1736725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Augmentation</a:t>
            </a:r>
          </a:p>
        </p:txBody>
      </p:sp>
      <p:sp>
        <p:nvSpPr>
          <p:cNvPr id="34839" name="TextBox 27"/>
          <p:cNvSpPr txBox="1">
            <a:spLocks noChangeArrowheads="1"/>
          </p:cNvSpPr>
          <p:nvPr/>
        </p:nvSpPr>
        <p:spPr bwMode="auto">
          <a:xfrm flipH="1">
            <a:off x="6000750" y="3500438"/>
            <a:ext cx="2786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Additional Contributions</a:t>
            </a:r>
          </a:p>
        </p:txBody>
      </p:sp>
      <p:sp>
        <p:nvSpPr>
          <p:cNvPr id="34840" name="TextBox 28"/>
          <p:cNvSpPr txBox="1">
            <a:spLocks noChangeArrowheads="1"/>
          </p:cNvSpPr>
          <p:nvPr/>
        </p:nvSpPr>
        <p:spPr bwMode="auto">
          <a:xfrm>
            <a:off x="1763713" y="5507038"/>
            <a:ext cx="19796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Contribution Rate</a:t>
            </a:r>
          </a:p>
        </p:txBody>
      </p:sp>
      <p:sp>
        <p:nvSpPr>
          <p:cNvPr id="34841" name="TextBox 29"/>
          <p:cNvSpPr txBox="1">
            <a:spLocks noChangeArrowheads="1"/>
          </p:cNvSpPr>
          <p:nvPr/>
        </p:nvSpPr>
        <p:spPr bwMode="auto">
          <a:xfrm>
            <a:off x="285750" y="1643063"/>
            <a:ext cx="2484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Officer/Manual Worker</a:t>
            </a:r>
          </a:p>
        </p:txBody>
      </p:sp>
      <p:sp>
        <p:nvSpPr>
          <p:cNvPr id="34842" name="TextBox 30"/>
          <p:cNvSpPr txBox="1">
            <a:spLocks noChangeArrowheads="1"/>
          </p:cNvSpPr>
          <p:nvPr/>
        </p:nvSpPr>
        <p:spPr bwMode="auto">
          <a:xfrm>
            <a:off x="3203575" y="2852738"/>
            <a:ext cx="158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Maiden name</a:t>
            </a:r>
          </a:p>
        </p:txBody>
      </p:sp>
      <p:sp>
        <p:nvSpPr>
          <p:cNvPr id="33820" name="TextBox 31"/>
          <p:cNvSpPr txBox="1">
            <a:spLocks noChangeArrowheads="1"/>
          </p:cNvSpPr>
          <p:nvPr/>
        </p:nvSpPr>
        <p:spPr bwMode="auto">
          <a:xfrm>
            <a:off x="2173288" y="4057650"/>
            <a:ext cx="1997075" cy="369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Spouse’s details</a:t>
            </a:r>
          </a:p>
        </p:txBody>
      </p:sp>
      <p:sp>
        <p:nvSpPr>
          <p:cNvPr id="33821" name="TextBox 32"/>
          <p:cNvSpPr txBox="1">
            <a:spLocks noChangeArrowheads="1"/>
          </p:cNvSpPr>
          <p:nvPr/>
        </p:nvSpPr>
        <p:spPr bwMode="auto">
          <a:xfrm>
            <a:off x="3500438" y="6008688"/>
            <a:ext cx="2928937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GB" b="1" dirty="0"/>
              <a:t>Service Credit - transfers</a:t>
            </a:r>
          </a:p>
        </p:txBody>
      </p:sp>
      <p:sp>
        <p:nvSpPr>
          <p:cNvPr id="34845" name="TextBox 33"/>
          <p:cNvSpPr txBox="1">
            <a:spLocks noChangeArrowheads="1"/>
          </p:cNvSpPr>
          <p:nvPr/>
        </p:nvSpPr>
        <p:spPr bwMode="auto">
          <a:xfrm>
            <a:off x="7140575" y="4292600"/>
            <a:ext cx="1535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Year end info</a:t>
            </a:r>
          </a:p>
        </p:txBody>
      </p:sp>
      <p:sp>
        <p:nvSpPr>
          <p:cNvPr id="33823" name="TextBox 35"/>
          <p:cNvSpPr txBox="1">
            <a:spLocks noChangeArrowheads="1"/>
          </p:cNvSpPr>
          <p:nvPr/>
        </p:nvSpPr>
        <p:spPr bwMode="auto">
          <a:xfrm>
            <a:off x="179388" y="576263"/>
            <a:ext cx="81692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3000" b="1" dirty="0">
                <a:solidFill>
                  <a:srgbClr val="6EC040"/>
                </a:solidFill>
                <a:latin typeface="+mj-lt"/>
                <a:ea typeface="+mj-ea"/>
                <a:cs typeface="+mj-cs"/>
              </a:rPr>
              <a:t>What membership data should </a:t>
            </a:r>
            <a:r>
              <a:rPr lang="en-GB" sz="3000" b="1" dirty="0">
                <a:solidFill>
                  <a:srgbClr val="6EC040"/>
                </a:solidFill>
                <a:latin typeface="+mj-lt"/>
                <a:ea typeface="+mj-ea"/>
                <a:cs typeface="+mj-cs"/>
              </a:rPr>
              <a:t>be stored?</a:t>
            </a:r>
            <a:endParaRPr lang="en-GB" sz="3000" b="1" dirty="0">
              <a:solidFill>
                <a:srgbClr val="6EC04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3824" name="TextBox 36"/>
          <p:cNvSpPr txBox="1">
            <a:spLocks noChangeArrowheads="1"/>
          </p:cNvSpPr>
          <p:nvPr/>
        </p:nvSpPr>
        <p:spPr bwMode="auto">
          <a:xfrm>
            <a:off x="4071938" y="1847850"/>
            <a:ext cx="714375" cy="369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b="1" dirty="0"/>
              <a:t>S</a:t>
            </a:r>
            <a:r>
              <a:rPr lang="en-GB" b="1" dirty="0"/>
              <a:t>ex</a:t>
            </a:r>
            <a:endParaRPr lang="en-GB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S Slide Template green">
  <a:themeElements>
    <a:clrScheme name="Office Theme 14">
      <a:dk1>
        <a:srgbClr val="646464"/>
      </a:dk1>
      <a:lt1>
        <a:srgbClr val="FFFFFF"/>
      </a:lt1>
      <a:dk2>
        <a:srgbClr val="4B4B4B"/>
      </a:dk2>
      <a:lt2>
        <a:srgbClr val="808080"/>
      </a:lt2>
      <a:accent1>
        <a:srgbClr val="3FA6CC"/>
      </a:accent1>
      <a:accent2>
        <a:srgbClr val="6EC040"/>
      </a:accent2>
      <a:accent3>
        <a:srgbClr val="FFFFFF"/>
      </a:accent3>
      <a:accent4>
        <a:srgbClr val="545454"/>
      </a:accent4>
      <a:accent5>
        <a:srgbClr val="AFD0E2"/>
      </a:accent5>
      <a:accent6>
        <a:srgbClr val="63AE39"/>
      </a:accent6>
      <a:hlink>
        <a:srgbClr val="F06A00"/>
      </a:hlink>
      <a:folHlink>
        <a:srgbClr val="F2016C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646464"/>
        </a:dk1>
        <a:lt1>
          <a:srgbClr val="FFFFFF"/>
        </a:lt1>
        <a:dk2>
          <a:srgbClr val="4B4B4B"/>
        </a:dk2>
        <a:lt2>
          <a:srgbClr val="808080"/>
        </a:lt2>
        <a:accent1>
          <a:srgbClr val="3FA6CC"/>
        </a:accent1>
        <a:accent2>
          <a:srgbClr val="6EC040"/>
        </a:accent2>
        <a:accent3>
          <a:srgbClr val="FFFFFF"/>
        </a:accent3>
        <a:accent4>
          <a:srgbClr val="545454"/>
        </a:accent4>
        <a:accent5>
          <a:srgbClr val="AFD0E2"/>
        </a:accent5>
        <a:accent6>
          <a:srgbClr val="63AE39"/>
        </a:accent6>
        <a:hlink>
          <a:srgbClr val="F06A00"/>
        </a:hlink>
        <a:folHlink>
          <a:srgbClr val="9BD2E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4">
        <a:dk1>
          <a:srgbClr val="646464"/>
        </a:dk1>
        <a:lt1>
          <a:srgbClr val="FFFFFF"/>
        </a:lt1>
        <a:dk2>
          <a:srgbClr val="4B4B4B"/>
        </a:dk2>
        <a:lt2>
          <a:srgbClr val="808080"/>
        </a:lt2>
        <a:accent1>
          <a:srgbClr val="3FA6CC"/>
        </a:accent1>
        <a:accent2>
          <a:srgbClr val="6EC040"/>
        </a:accent2>
        <a:accent3>
          <a:srgbClr val="FFFFFF"/>
        </a:accent3>
        <a:accent4>
          <a:srgbClr val="545454"/>
        </a:accent4>
        <a:accent5>
          <a:srgbClr val="AFD0E2"/>
        </a:accent5>
        <a:accent6>
          <a:srgbClr val="63AE39"/>
        </a:accent6>
        <a:hlink>
          <a:srgbClr val="F06A00"/>
        </a:hlink>
        <a:folHlink>
          <a:srgbClr val="F2016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PS Slide Template green</Template>
  <TotalTime>845</TotalTime>
  <Words>404</Words>
  <Application>Microsoft Office PowerPoint</Application>
  <PresentationFormat>On-screen Show (4:3)</PresentationFormat>
  <Paragraphs>191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10</vt:i4>
      </vt:variant>
      <vt:variant>
        <vt:lpstr>Slide Titles</vt:lpstr>
      </vt:variant>
      <vt:variant>
        <vt:i4>19</vt:i4>
      </vt:variant>
    </vt:vector>
  </HeadingPairs>
  <TitlesOfParts>
    <vt:vector size="32" baseType="lpstr">
      <vt:lpstr>Arial</vt:lpstr>
      <vt:lpstr>Times New Roman</vt:lpstr>
      <vt:lpstr>Arial MT</vt:lpstr>
      <vt:lpstr>PS Slide Template green</vt:lpstr>
      <vt:lpstr>PS Slide Template green</vt:lpstr>
      <vt:lpstr>PS Slide Template green</vt:lpstr>
      <vt:lpstr>PS Slide Template green</vt:lpstr>
      <vt:lpstr>PS Slide Template green</vt:lpstr>
      <vt:lpstr>PS Slide Template green</vt:lpstr>
      <vt:lpstr>PS Slide Template green</vt:lpstr>
      <vt:lpstr>PS Slide Template green</vt:lpstr>
      <vt:lpstr>PS Slide Template green</vt:lpstr>
      <vt:lpstr>PS Slide Template green</vt:lpstr>
      <vt:lpstr>Cambridgeshire Pension Fund</vt:lpstr>
      <vt:lpstr>Agenda</vt:lpstr>
      <vt:lpstr>Cambridgeshire Pension Fund</vt:lpstr>
      <vt:lpstr>Valuing a single member</vt:lpstr>
      <vt:lpstr>Valuing all members</vt:lpstr>
      <vt:lpstr>Employer lifecycle</vt:lpstr>
      <vt:lpstr>How do we impact on the results?</vt:lpstr>
      <vt:lpstr>Slide 8</vt:lpstr>
      <vt:lpstr>Slide 9</vt:lpstr>
      <vt:lpstr>Impact of inaccurate data</vt:lpstr>
      <vt:lpstr>Slide 11</vt:lpstr>
      <vt:lpstr>Impact of inaccurate data: liabilities</vt:lpstr>
      <vt:lpstr>Impact of inaccurate data: Contributions</vt:lpstr>
      <vt:lpstr>Slide 14</vt:lpstr>
      <vt:lpstr>Vita’s lifestyle effect  (postcode based)</vt:lpstr>
      <vt:lpstr>Employer lifecycle</vt:lpstr>
      <vt:lpstr>What else could it impact?</vt:lpstr>
      <vt:lpstr>In summary</vt:lpstr>
      <vt:lpstr>Thank you</vt:lpstr>
    </vt:vector>
  </TitlesOfParts>
  <Company>Hymans Robertson LLP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name</dc:title>
  <dc:creator>Acraig</dc:creator>
  <cp:lastModifiedBy>AT541</cp:lastModifiedBy>
  <cp:revision>75</cp:revision>
  <cp:lastPrinted>2014-06-15T12:20:39Z</cp:lastPrinted>
  <dcterms:created xsi:type="dcterms:W3CDTF">2014-05-09T14:33:58Z</dcterms:created>
  <dcterms:modified xsi:type="dcterms:W3CDTF">2014-11-06T14:19:11Z</dcterms:modified>
</cp:coreProperties>
</file>