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cpW5MVAWdFfBC7s17Oi3Vw==" hashData="xImL2D3RmCIbpJkvF3e0i9Y+krc="/>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blose"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023" autoAdjust="0"/>
  </p:normalViewPr>
  <p:slideViewPr>
    <p:cSldViewPr>
      <p:cViewPr>
        <p:scale>
          <a:sx n="60" d="100"/>
          <a:sy n="60" d="100"/>
        </p:scale>
        <p:origin x="-1440"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6DD32-A6E0-402A-9C4E-79787B9FE92D}" type="datetimeFigureOut">
              <a:rPr lang="en-GB" smtClean="0"/>
              <a:pPr/>
              <a:t>20/04/2016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8CB29-66DA-4C94-A213-151355BA47C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dirty="0" smtClean="0"/>
          </a:p>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13</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EB8CB29-66DA-4C94-A213-151355BA47C7}" type="slidenum">
              <a:rPr lang="en-GB" smtClean="0"/>
              <a:pPr/>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B8CB29-66DA-4C94-A213-151355BA47C7}"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1DC46-805A-461A-9508-5B3FCF20CE1C}"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9CA5E-278F-4ABC-A008-F6004DAF323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1DC46-805A-461A-9508-5B3FCF20CE1C}" type="datetimeFigureOut">
              <a:rPr lang="en-GB" smtClean="0"/>
              <a:pPr/>
              <a:t>20/04/2016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9CA5E-278F-4ABC-A008-F6004DAF323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gpsregs.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ctrTitle"/>
          </p:nvPr>
        </p:nvSpPr>
        <p:spPr/>
        <p:txBody>
          <a:bodyPr>
            <a:normAutofit/>
          </a:bodyPr>
          <a:lstStyle/>
          <a:p>
            <a:r>
              <a:rPr lang="en-GB" sz="3600" b="1" dirty="0" smtClean="0">
                <a:solidFill>
                  <a:srgbClr val="00B0F0"/>
                </a:solidFill>
              </a:rPr>
              <a:t>Employer Responsibilities</a:t>
            </a:r>
            <a:endParaRPr lang="en-GB" sz="3600" b="1" dirty="0">
              <a:solidFill>
                <a:srgbClr val="00B0F0"/>
              </a:solidFill>
            </a:endParaRPr>
          </a:p>
        </p:txBody>
      </p:sp>
      <p:sp>
        <p:nvSpPr>
          <p:cNvPr id="3" name="Subtitle 2"/>
          <p:cNvSpPr>
            <a:spLocks noGrp="1"/>
          </p:cNvSpPr>
          <p:nvPr>
            <p:ph type="subTitle" idx="1"/>
          </p:nvPr>
        </p:nvSpPr>
        <p:spPr/>
        <p:txBody>
          <a:bodyPr>
            <a:normAutofit/>
          </a:bodyPr>
          <a:lstStyle/>
          <a:p>
            <a:r>
              <a:rPr lang="en-GB" sz="2400" b="1" dirty="0" smtClean="0">
                <a:solidFill>
                  <a:srgbClr val="7030A0"/>
                </a:solidFill>
              </a:rPr>
              <a:t>Kate Escudier - Pensions Officer</a:t>
            </a:r>
          </a:p>
          <a:p>
            <a:r>
              <a:rPr lang="en-GB" sz="2400" b="1" dirty="0" smtClean="0">
                <a:solidFill>
                  <a:srgbClr val="7030A0"/>
                </a:solidFill>
              </a:rPr>
              <a:t>Cory Blose – Employer &amp; Systems Team Manager</a:t>
            </a:r>
          </a:p>
        </p:txBody>
      </p:sp>
      <p:pic>
        <p:nvPicPr>
          <p:cNvPr id="5" name="Picture 3" descr="LGSS-logo_rgb"/>
          <p:cNvPicPr>
            <a:picLocks noChangeAspect="1" noChangeArrowheads="1"/>
          </p:cNvPicPr>
          <p:nvPr/>
        </p:nvPicPr>
        <p:blipFill>
          <a:blip r:embed="rId3"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7030A0"/>
                </a:solidFill>
              </a:rPr>
              <a:t>Pensionable Pay</a:t>
            </a:r>
            <a:endParaRPr lang="en-GB" sz="3600" b="1" dirty="0">
              <a:solidFill>
                <a:srgbClr val="7030A0"/>
              </a:solidFill>
            </a:endParaRPr>
          </a:p>
        </p:txBody>
      </p:sp>
      <p:sp>
        <p:nvSpPr>
          <p:cNvPr id="3" name="Content Placeholder 2"/>
          <p:cNvSpPr>
            <a:spLocks noGrp="1"/>
          </p:cNvSpPr>
          <p:nvPr>
            <p:ph idx="1"/>
          </p:nvPr>
        </p:nvSpPr>
        <p:spPr>
          <a:xfrm>
            <a:off x="457200" y="1340768"/>
            <a:ext cx="8229600" cy="5517232"/>
          </a:xfrm>
        </p:spPr>
        <p:txBody>
          <a:bodyPr>
            <a:normAutofit fontScale="85000" lnSpcReduction="20000"/>
          </a:bodyPr>
          <a:lstStyle/>
          <a:p>
            <a:pPr>
              <a:lnSpc>
                <a:spcPct val="80000"/>
              </a:lnSpc>
              <a:defRPr/>
            </a:pPr>
            <a:r>
              <a:rPr lang="en-GB" sz="2800" dirty="0" smtClean="0"/>
              <a:t>An employees pensionable pay is the total of:</a:t>
            </a:r>
          </a:p>
          <a:p>
            <a:pPr lvl="1">
              <a:lnSpc>
                <a:spcPct val="80000"/>
              </a:lnSpc>
              <a:defRPr/>
            </a:pPr>
            <a:r>
              <a:rPr lang="en-GB" dirty="0" smtClean="0"/>
              <a:t>all the salary, wages, fees and other payments paid to the employee and</a:t>
            </a:r>
          </a:p>
          <a:p>
            <a:pPr lvl="1">
              <a:lnSpc>
                <a:spcPct val="80000"/>
              </a:lnSpc>
              <a:defRPr/>
            </a:pPr>
            <a:r>
              <a:rPr lang="en-GB" dirty="0" smtClean="0"/>
              <a:t>any benefit specified in the employee’s contract of employment as being a pensionable emolument</a:t>
            </a:r>
          </a:p>
          <a:p>
            <a:pPr lvl="1">
              <a:lnSpc>
                <a:spcPct val="80000"/>
              </a:lnSpc>
              <a:defRPr/>
            </a:pPr>
            <a:r>
              <a:rPr lang="en-GB" dirty="0" smtClean="0"/>
              <a:t>However it does not include certain elements e.g. Pay in lieu of notice</a:t>
            </a:r>
          </a:p>
          <a:p>
            <a:pPr lvl="2">
              <a:lnSpc>
                <a:spcPct val="80000"/>
              </a:lnSpc>
              <a:defRPr/>
            </a:pPr>
            <a:r>
              <a:rPr lang="en-GB" sz="2800" dirty="0" smtClean="0"/>
              <a:t>Full list of exclusions is available in the Payroll Guide available from </a:t>
            </a:r>
            <a:r>
              <a:rPr lang="en-GB" sz="2800" dirty="0" smtClean="0">
                <a:hlinkClick r:id="rId3"/>
              </a:rPr>
              <a:t>http://www.lgpsregs.org/</a:t>
            </a:r>
            <a:endParaRPr lang="en-GB" sz="2800" dirty="0" smtClean="0"/>
          </a:p>
          <a:p>
            <a:pPr>
              <a:lnSpc>
                <a:spcPct val="80000"/>
              </a:lnSpc>
              <a:defRPr/>
            </a:pPr>
            <a:endParaRPr lang="en-GB" sz="2800" dirty="0" smtClean="0"/>
          </a:p>
          <a:p>
            <a:pPr>
              <a:lnSpc>
                <a:spcPct val="80000"/>
              </a:lnSpc>
              <a:defRPr/>
            </a:pPr>
            <a:r>
              <a:rPr lang="en-GB" sz="2800" dirty="0" smtClean="0"/>
              <a:t>Note:</a:t>
            </a:r>
          </a:p>
          <a:p>
            <a:pPr marL="400050" lvl="1" indent="0">
              <a:buFont typeface="Arial" charset="0"/>
              <a:buNone/>
              <a:defRPr/>
            </a:pPr>
            <a:r>
              <a:rPr lang="en-GB" dirty="0" smtClean="0">
                <a:cs typeface="Arial" charset="0"/>
              </a:rPr>
              <a:t>     - non-contractual overtime (incl. excess hours) is pensionable</a:t>
            </a:r>
          </a:p>
          <a:p>
            <a:pPr marL="400050" lvl="1" indent="0">
              <a:buFont typeface="Arial" charset="0"/>
              <a:buNone/>
              <a:defRPr/>
            </a:pPr>
            <a:r>
              <a:rPr lang="en-GB" dirty="0" smtClean="0">
                <a:cs typeface="Arial" charset="0"/>
              </a:rPr>
              <a:t>     - any pay paid by employer whilst on reserve forces service </a:t>
            </a:r>
          </a:p>
          <a:p>
            <a:pPr marL="400050" lvl="1" indent="0">
              <a:buFont typeface="Arial" charset="0"/>
              <a:buNone/>
              <a:defRPr/>
            </a:pPr>
            <a:r>
              <a:rPr lang="en-GB" dirty="0" smtClean="0">
                <a:cs typeface="Arial" charset="0"/>
              </a:rPr>
              <a:t>       leave is not pensionable</a:t>
            </a:r>
          </a:p>
          <a:p>
            <a:pPr marL="400050" lvl="1" indent="0">
              <a:buFont typeface="Arial" charset="0"/>
              <a:buNone/>
              <a:defRPr/>
            </a:pPr>
            <a:r>
              <a:rPr lang="en-GB" dirty="0" smtClean="0">
                <a:cs typeface="Arial" charset="0"/>
              </a:rPr>
              <a:t>     - any pay paid by employer as consideration for loss of future pensionable pay is not pensionable</a:t>
            </a:r>
          </a:p>
          <a:p>
            <a:pPr>
              <a:buNone/>
            </a:pPr>
            <a:endParaRPr lang="en-GB" sz="2000" dirty="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00B0F0"/>
                </a:solidFill>
              </a:rPr>
              <a:t>Requesting Estimates</a:t>
            </a:r>
            <a:endParaRPr lang="en-GB" sz="3600" b="1" dirty="0">
              <a:solidFill>
                <a:srgbClr val="00B0F0"/>
              </a:solidFill>
            </a:endParaRPr>
          </a:p>
        </p:txBody>
      </p:sp>
      <p:sp>
        <p:nvSpPr>
          <p:cNvPr id="3" name="Content Placeholder 2"/>
          <p:cNvSpPr>
            <a:spLocks noGrp="1"/>
          </p:cNvSpPr>
          <p:nvPr>
            <p:ph idx="1"/>
          </p:nvPr>
        </p:nvSpPr>
        <p:spPr>
          <a:xfrm>
            <a:off x="457200" y="1340768"/>
            <a:ext cx="8229600" cy="4785395"/>
          </a:xfrm>
        </p:spPr>
        <p:txBody>
          <a:bodyPr>
            <a:normAutofit/>
          </a:bodyPr>
          <a:lstStyle/>
          <a:p>
            <a:r>
              <a:rPr lang="en-GB" sz="2400" dirty="0" smtClean="0"/>
              <a:t>Estimate requests increased by 80% and currently the backlog is 6 weeks</a:t>
            </a:r>
          </a:p>
          <a:p>
            <a:endParaRPr lang="en-GB" sz="2400" dirty="0" smtClean="0"/>
          </a:p>
          <a:p>
            <a:r>
              <a:rPr lang="en-GB" sz="2400" dirty="0" smtClean="0"/>
              <a:t>Employer Self Service (ESS)</a:t>
            </a:r>
          </a:p>
          <a:p>
            <a:endParaRPr lang="en-GB" sz="2400" dirty="0" smtClean="0"/>
          </a:p>
          <a:p>
            <a:r>
              <a:rPr lang="en-GB" sz="2400" dirty="0" smtClean="0"/>
              <a:t>Employer Estimates should be requested directly from LGSS Pensions provided that there is a realistic expectation that the member will be leaving</a:t>
            </a:r>
          </a:p>
          <a:p>
            <a:endParaRPr lang="en-GB" sz="2200" dirty="0" smtClean="0"/>
          </a:p>
          <a:p>
            <a:endParaRPr lang="en-GB" sz="2000" dirty="0" smtClean="0"/>
          </a:p>
          <a:p>
            <a:endParaRPr lang="en-GB" sz="2000" dirty="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7030A0"/>
                </a:solidFill>
              </a:rPr>
              <a:t>Discretions Policy</a:t>
            </a:r>
            <a:endParaRPr lang="en-GB" sz="3600" b="1" dirty="0">
              <a:solidFill>
                <a:srgbClr val="7030A0"/>
              </a:solidFill>
            </a:endParaRPr>
          </a:p>
        </p:txBody>
      </p:sp>
      <p:sp>
        <p:nvSpPr>
          <p:cNvPr id="3" name="Content Placeholder 2"/>
          <p:cNvSpPr>
            <a:spLocks noGrp="1"/>
          </p:cNvSpPr>
          <p:nvPr>
            <p:ph idx="1"/>
          </p:nvPr>
        </p:nvSpPr>
        <p:spPr>
          <a:xfrm>
            <a:off x="457200" y="1600200"/>
            <a:ext cx="5266928" cy="4925144"/>
          </a:xfrm>
        </p:spPr>
        <p:txBody>
          <a:bodyPr>
            <a:normAutofit/>
          </a:bodyPr>
          <a:lstStyle/>
          <a:p>
            <a:r>
              <a:rPr lang="en-GB" sz="2400" dirty="0" smtClean="0"/>
              <a:t>What is a Discretions policy?</a:t>
            </a:r>
          </a:p>
          <a:p>
            <a:endParaRPr lang="en-GB" sz="2400" dirty="0" smtClean="0"/>
          </a:p>
          <a:p>
            <a:r>
              <a:rPr lang="en-GB" sz="2400" dirty="0" smtClean="0"/>
              <a:t>Why must I have a Discretions Policy?</a:t>
            </a:r>
          </a:p>
          <a:p>
            <a:endParaRPr lang="en-GB" sz="2400" dirty="0" smtClean="0"/>
          </a:p>
          <a:p>
            <a:r>
              <a:rPr lang="en-GB" sz="2400" dirty="0" smtClean="0"/>
              <a:t>What must I think about when writing the discretions?</a:t>
            </a:r>
          </a:p>
          <a:p>
            <a:endParaRPr lang="en-GB" sz="2400" dirty="0" smtClean="0"/>
          </a:p>
          <a:p>
            <a:r>
              <a:rPr lang="en-GB" sz="2400" dirty="0" smtClean="0"/>
              <a:t>Can I just copy the County Council’s policy?</a:t>
            </a:r>
          </a:p>
          <a:p>
            <a:pPr>
              <a:buNone/>
            </a:pPr>
            <a:endParaRPr lang="en-GB" sz="2000" dirty="0" smtClean="0"/>
          </a:p>
          <a:p>
            <a:pPr lvl="1"/>
            <a:endParaRPr lang="en-GB" sz="1600" dirty="0" smtClean="0"/>
          </a:p>
          <a:p>
            <a:pPr lvl="1"/>
            <a:endParaRPr lang="en-GB" sz="1600" dirty="0" smtClean="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pic>
        <p:nvPicPr>
          <p:cNvPr id="6" name="Picture 5" descr="policy.jpg"/>
          <p:cNvPicPr>
            <a:picLocks noChangeAspect="1"/>
          </p:cNvPicPr>
          <p:nvPr/>
        </p:nvPicPr>
        <p:blipFill>
          <a:blip r:embed="rId5" cstate="print"/>
          <a:stretch>
            <a:fillRect/>
          </a:stretch>
        </p:blipFill>
        <p:spPr>
          <a:xfrm>
            <a:off x="5652120" y="1772816"/>
            <a:ext cx="3168352" cy="3600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a:xfrm>
            <a:off x="467544" y="188640"/>
            <a:ext cx="8229600" cy="1143000"/>
          </a:xfrm>
        </p:spPr>
        <p:txBody>
          <a:bodyPr>
            <a:normAutofit/>
          </a:bodyPr>
          <a:lstStyle/>
          <a:p>
            <a:r>
              <a:rPr lang="en-GB" sz="3600" b="1" dirty="0" smtClean="0">
                <a:solidFill>
                  <a:srgbClr val="00B0F0"/>
                </a:solidFill>
              </a:rPr>
              <a:t>Retirements</a:t>
            </a:r>
            <a:endParaRPr lang="en-GB" sz="3600" b="1" dirty="0">
              <a:solidFill>
                <a:srgbClr val="00B0F0"/>
              </a:solidFill>
            </a:endParaRPr>
          </a:p>
        </p:txBody>
      </p:sp>
      <p:sp>
        <p:nvSpPr>
          <p:cNvPr id="3" name="Content Placeholder 2"/>
          <p:cNvSpPr>
            <a:spLocks noGrp="1"/>
          </p:cNvSpPr>
          <p:nvPr>
            <p:ph idx="1"/>
          </p:nvPr>
        </p:nvSpPr>
        <p:spPr>
          <a:xfrm>
            <a:off x="467544" y="1052736"/>
            <a:ext cx="8229600" cy="5589240"/>
          </a:xfrm>
        </p:spPr>
        <p:txBody>
          <a:bodyPr>
            <a:normAutofit/>
          </a:bodyPr>
          <a:lstStyle/>
          <a:p>
            <a:r>
              <a:rPr lang="en-GB" sz="2400" dirty="0" smtClean="0"/>
              <a:t>Retirement forms should be given to the member by their employer, depending on what type of retirement it is</a:t>
            </a:r>
          </a:p>
          <a:p>
            <a:pPr lvl="1"/>
            <a:r>
              <a:rPr lang="en-GB" sz="2200" u="sng" dirty="0" smtClean="0"/>
              <a:t>Normal / Voluntary / Flexible / Ill Health Retirement </a:t>
            </a:r>
            <a:r>
              <a:rPr lang="en-GB" sz="2200" dirty="0" smtClean="0"/>
              <a:t>– RETIRE1, RETIRE2, RETIRE3</a:t>
            </a:r>
          </a:p>
          <a:p>
            <a:pPr lvl="1"/>
            <a:endParaRPr lang="en-GB" sz="2200" u="sng" dirty="0" smtClean="0"/>
          </a:p>
          <a:p>
            <a:r>
              <a:rPr lang="en-GB" sz="2200" dirty="0" smtClean="0"/>
              <a:t>The below forms are the responsibility of the Employer to provide when dealing with an Ill Health Retirement: </a:t>
            </a:r>
          </a:p>
          <a:p>
            <a:pPr lvl="1"/>
            <a:r>
              <a:rPr lang="en-GB" sz="2200" u="sng" dirty="0" smtClean="0"/>
              <a:t>Ill Health Retirement (Actives) </a:t>
            </a:r>
            <a:r>
              <a:rPr lang="en-GB" sz="2200" dirty="0" smtClean="0"/>
              <a:t>– IHCERTA1, IHRC, IHRE1,Disputing an Employers Decision sheet</a:t>
            </a:r>
          </a:p>
          <a:p>
            <a:pPr lvl="1"/>
            <a:r>
              <a:rPr lang="en-GB" sz="2200" u="sng" dirty="0" smtClean="0"/>
              <a:t>Ill Health Retirement (Deferred) </a:t>
            </a:r>
            <a:r>
              <a:rPr lang="en-GB" sz="2200" dirty="0" smtClean="0"/>
              <a:t>– IHCERTD1-4, IHRC, IHRE1, Disputing an Employers Decision sheet</a:t>
            </a:r>
          </a:p>
          <a:p>
            <a:pPr lvl="1"/>
            <a:endParaRPr lang="en-GB" sz="1600" dirty="0" smtClean="0"/>
          </a:p>
          <a:p>
            <a:r>
              <a:rPr lang="en-GB" sz="2400" dirty="0" smtClean="0"/>
              <a:t>It LGSS Pensions will only be able to process the members benefits once we have all the information from the employer</a:t>
            </a:r>
          </a:p>
          <a:p>
            <a:pPr lvl="1"/>
            <a:endParaRPr lang="en-GB" sz="1600" dirty="0" smtClean="0"/>
          </a:p>
          <a:p>
            <a:pPr lvl="1"/>
            <a:endParaRPr lang="en-GB" sz="1600" dirty="0" smtClean="0"/>
          </a:p>
          <a:p>
            <a:endParaRPr lang="en-GB" sz="2000" dirty="0" smtClean="0"/>
          </a:p>
          <a:p>
            <a:endParaRPr lang="en-GB" sz="2000" dirty="0" smtClean="0"/>
          </a:p>
          <a:p>
            <a:endParaRPr lang="en-GB" sz="2000" dirty="0" smtClean="0"/>
          </a:p>
          <a:p>
            <a:endParaRPr lang="en-GB" sz="2000" dirty="0" smtClean="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lstStyle/>
          <a:p>
            <a:r>
              <a:rPr lang="en-GB" sz="3600" b="1" dirty="0" smtClean="0">
                <a:solidFill>
                  <a:srgbClr val="7030A0"/>
                </a:solidFill>
              </a:rPr>
              <a:t>Contact</a:t>
            </a:r>
            <a:r>
              <a:rPr lang="en-GB" b="1" dirty="0" smtClean="0">
                <a:solidFill>
                  <a:srgbClr val="7030A0"/>
                </a:solidFill>
              </a:rPr>
              <a:t> Details</a:t>
            </a:r>
            <a:endParaRPr lang="en-GB" b="1" dirty="0">
              <a:solidFill>
                <a:srgbClr val="7030A0"/>
              </a:solidFill>
            </a:endParaRPr>
          </a:p>
        </p:txBody>
      </p:sp>
      <p:sp>
        <p:nvSpPr>
          <p:cNvPr id="3" name="Content Placeholder 2"/>
          <p:cNvSpPr>
            <a:spLocks noGrp="1"/>
          </p:cNvSpPr>
          <p:nvPr>
            <p:ph idx="1"/>
          </p:nvPr>
        </p:nvSpPr>
        <p:spPr>
          <a:xfrm>
            <a:off x="251520" y="1268760"/>
            <a:ext cx="8712968" cy="5328592"/>
          </a:xfrm>
        </p:spPr>
        <p:txBody>
          <a:bodyPr>
            <a:normAutofit/>
          </a:bodyPr>
          <a:lstStyle/>
          <a:p>
            <a:pPr>
              <a:buNone/>
            </a:pPr>
            <a:r>
              <a:rPr lang="en-GB" sz="2400" b="1" u="sng" dirty="0" smtClean="0"/>
              <a:t>Employer’s Team</a:t>
            </a:r>
          </a:p>
          <a:p>
            <a:endParaRPr lang="en-GB" sz="2400" dirty="0" smtClean="0"/>
          </a:p>
          <a:p>
            <a:pPr lvl="1">
              <a:buNone/>
            </a:pPr>
            <a:r>
              <a:rPr lang="en-GB" sz="2400" dirty="0" smtClean="0"/>
              <a:t>Cory Blose 			Employers &amp; Systems Team Manager</a:t>
            </a:r>
          </a:p>
          <a:p>
            <a:pPr lvl="1">
              <a:buNone/>
            </a:pPr>
            <a:r>
              <a:rPr lang="en-GB" sz="2400" dirty="0" smtClean="0"/>
              <a:t>Richard Sultana 		Employer Liaison Officer</a:t>
            </a:r>
          </a:p>
          <a:p>
            <a:pPr lvl="1">
              <a:buNone/>
            </a:pPr>
            <a:r>
              <a:rPr lang="en-GB" sz="2400" dirty="0" smtClean="0"/>
              <a:t>Mark McAuliffe		Employer Liaison Officer</a:t>
            </a:r>
          </a:p>
          <a:p>
            <a:pPr lvl="1">
              <a:buNone/>
            </a:pPr>
            <a:r>
              <a:rPr lang="en-GB" sz="2400" dirty="0" smtClean="0"/>
              <a:t>Kate Escudier		Pensions Officer</a:t>
            </a:r>
          </a:p>
          <a:p>
            <a:pPr lvl="1">
              <a:buNone/>
            </a:pPr>
            <a:r>
              <a:rPr lang="en-GB" sz="2400" dirty="0" smtClean="0"/>
              <a:t>Amy Hughes		Pensions Officer</a:t>
            </a:r>
          </a:p>
          <a:p>
            <a:pPr lvl="1">
              <a:buNone/>
            </a:pPr>
            <a:endParaRPr lang="en-GB" sz="2400" dirty="0" smtClean="0"/>
          </a:p>
          <a:p>
            <a:r>
              <a:rPr lang="en-GB" sz="2400" dirty="0" smtClean="0"/>
              <a:t>Tel: 01604 364621</a:t>
            </a:r>
          </a:p>
          <a:p>
            <a:r>
              <a:rPr lang="en-GB" sz="2400" dirty="0" smtClean="0"/>
              <a:t>E-mail: penemployers@northamptonshire.gov.uk </a:t>
            </a:r>
          </a:p>
          <a:p>
            <a:r>
              <a:rPr lang="en-GB" sz="2400" dirty="0" smtClean="0"/>
              <a:t>Web: pensions.northamptonshire.gov.uk</a:t>
            </a:r>
          </a:p>
          <a:p>
            <a:pPr>
              <a:buNone/>
            </a:pPr>
            <a:endParaRPr lang="en-GB" sz="2000" dirty="0" smtClean="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00B0F0"/>
                </a:solidFill>
              </a:rPr>
              <a:t>Questions</a:t>
            </a:r>
            <a:endParaRPr lang="en-GB" sz="3600" dirty="0">
              <a:solidFill>
                <a:srgbClr val="00B0F0"/>
              </a:solidFill>
            </a:endParaRPr>
          </a:p>
        </p:txBody>
      </p:sp>
      <p:sp>
        <p:nvSpPr>
          <p:cNvPr id="3" name="Content Placeholder 2"/>
          <p:cNvSpPr>
            <a:spLocks noGrp="1"/>
          </p:cNvSpPr>
          <p:nvPr>
            <p:ph idx="1"/>
          </p:nvPr>
        </p:nvSpPr>
        <p:spPr>
          <a:xfrm>
            <a:off x="457200" y="1600201"/>
            <a:ext cx="8229600" cy="748680"/>
          </a:xfrm>
        </p:spPr>
        <p:txBody>
          <a:bodyPr/>
          <a:lstStyle/>
          <a:p>
            <a:pPr algn="ctr">
              <a:buNone/>
            </a:pPr>
            <a:r>
              <a:rPr lang="en-GB" sz="2400" dirty="0" smtClean="0"/>
              <a:t>Thank you for attending the workshop today</a:t>
            </a:r>
          </a:p>
          <a:p>
            <a:pPr>
              <a:buNone/>
            </a:pPr>
            <a:endParaRPr lang="en-GB" dirty="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pic>
        <p:nvPicPr>
          <p:cNvPr id="6" name="Picture 5" descr="question-man.jpg"/>
          <p:cNvPicPr>
            <a:picLocks noChangeAspect="1"/>
          </p:cNvPicPr>
          <p:nvPr/>
        </p:nvPicPr>
        <p:blipFill>
          <a:blip r:embed="rId5" cstate="print"/>
          <a:stretch>
            <a:fillRect/>
          </a:stretch>
        </p:blipFill>
        <p:spPr>
          <a:xfrm>
            <a:off x="2699792" y="2204864"/>
            <a:ext cx="3456384" cy="357387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7030A0"/>
                </a:solidFill>
              </a:rPr>
              <a:t>Agenda</a:t>
            </a:r>
            <a:endParaRPr lang="en-GB" sz="3600" b="1" dirty="0">
              <a:solidFill>
                <a:srgbClr val="7030A0"/>
              </a:solidFill>
            </a:endParaRPr>
          </a:p>
        </p:txBody>
      </p:sp>
      <p:sp>
        <p:nvSpPr>
          <p:cNvPr id="3" name="Content Placeholder 2"/>
          <p:cNvSpPr>
            <a:spLocks noGrp="1"/>
          </p:cNvSpPr>
          <p:nvPr>
            <p:ph idx="1"/>
          </p:nvPr>
        </p:nvSpPr>
        <p:spPr>
          <a:xfrm>
            <a:off x="457200" y="1600200"/>
            <a:ext cx="5194920" cy="4525963"/>
          </a:xfrm>
        </p:spPr>
        <p:txBody>
          <a:bodyPr>
            <a:normAutofit lnSpcReduction="10000"/>
          </a:bodyPr>
          <a:lstStyle/>
          <a:p>
            <a:pPr marL="457200" indent="-457200"/>
            <a:r>
              <a:rPr lang="en-GB" sz="2400" dirty="0" smtClean="0"/>
              <a:t>Introduction</a:t>
            </a:r>
          </a:p>
          <a:p>
            <a:pPr marL="457200" indent="-457200"/>
            <a:r>
              <a:rPr lang="en-GB" sz="2400" dirty="0" smtClean="0"/>
              <a:t>Key Responsibilities</a:t>
            </a:r>
          </a:p>
          <a:p>
            <a:pPr marL="457200" indent="-457200"/>
            <a:r>
              <a:rPr lang="en-GB" sz="2400" dirty="0" smtClean="0"/>
              <a:t>Starters, Leavers &amp; Member Amendments</a:t>
            </a:r>
          </a:p>
          <a:p>
            <a:pPr marL="457200" indent="-457200"/>
            <a:r>
              <a:rPr lang="en-GB" sz="2400" dirty="0" smtClean="0"/>
              <a:t>Paying of Employer &amp; Employee Contributions</a:t>
            </a:r>
          </a:p>
          <a:p>
            <a:pPr marL="457200" indent="-457200"/>
            <a:r>
              <a:rPr lang="en-GB" sz="2400" dirty="0" smtClean="0"/>
              <a:t>Different types of Pensionable Pay</a:t>
            </a:r>
          </a:p>
          <a:p>
            <a:pPr marL="457200" indent="-457200"/>
            <a:r>
              <a:rPr lang="en-GB" sz="2400" dirty="0" smtClean="0"/>
              <a:t>Requesting Estimates</a:t>
            </a:r>
          </a:p>
          <a:p>
            <a:pPr marL="457200" indent="-457200"/>
            <a:r>
              <a:rPr lang="en-GB" sz="2400" dirty="0" smtClean="0"/>
              <a:t>Discretions Policy</a:t>
            </a:r>
          </a:p>
          <a:p>
            <a:pPr marL="457200" indent="-457200"/>
            <a:r>
              <a:rPr lang="en-GB" sz="2400" dirty="0" smtClean="0"/>
              <a:t>Retirements</a:t>
            </a:r>
          </a:p>
          <a:p>
            <a:pPr marL="457200" indent="-457200"/>
            <a:r>
              <a:rPr lang="en-GB" sz="2400" dirty="0" smtClean="0"/>
              <a:t>Contact  Details</a:t>
            </a:r>
          </a:p>
          <a:p>
            <a:endParaRPr lang="en-GB" sz="2000" dirty="0" smtClean="0"/>
          </a:p>
          <a:p>
            <a:endParaRPr lang="en-GB" sz="2000" dirty="0" smtClean="0"/>
          </a:p>
          <a:p>
            <a:endParaRPr lang="en-GB" sz="2000" dirty="0" smtClean="0"/>
          </a:p>
          <a:p>
            <a:endParaRPr lang="en-GB" sz="2000" dirty="0"/>
          </a:p>
        </p:txBody>
      </p:sp>
      <p:pic>
        <p:nvPicPr>
          <p:cNvPr id="5" name="Picture 3" descr="LGSS-logo_rgb"/>
          <p:cNvPicPr>
            <a:picLocks noChangeAspect="1" noChangeArrowheads="1"/>
          </p:cNvPicPr>
          <p:nvPr/>
        </p:nvPicPr>
        <p:blipFill>
          <a:blip r:embed="rId3" cstate="print"/>
          <a:srcRect/>
          <a:stretch>
            <a:fillRect/>
          </a:stretch>
        </p:blipFill>
        <p:spPr bwMode="auto">
          <a:xfrm>
            <a:off x="7451725" y="6308725"/>
            <a:ext cx="1082675" cy="255588"/>
          </a:xfrm>
          <a:prstGeom prst="rect">
            <a:avLst/>
          </a:prstGeom>
          <a:noFill/>
          <a:ln w="9525">
            <a:noFill/>
            <a:miter lim="800000"/>
            <a:headEnd/>
            <a:tailEnd/>
          </a:ln>
        </p:spPr>
      </p:pic>
      <p:pic>
        <p:nvPicPr>
          <p:cNvPr id="6" name="Picture 5" descr="agenda.jpg"/>
          <p:cNvPicPr>
            <a:picLocks noChangeAspect="1"/>
          </p:cNvPicPr>
          <p:nvPr/>
        </p:nvPicPr>
        <p:blipFill>
          <a:blip r:embed="rId4" cstate="print"/>
          <a:stretch>
            <a:fillRect/>
          </a:stretch>
        </p:blipFill>
        <p:spPr>
          <a:xfrm>
            <a:off x="5436096" y="1988840"/>
            <a:ext cx="3302000" cy="316835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00B0F0"/>
                </a:solidFill>
              </a:rPr>
              <a:t>Introduction</a:t>
            </a:r>
            <a:endParaRPr lang="en-GB" sz="3600" b="1" dirty="0">
              <a:solidFill>
                <a:srgbClr val="00B0F0"/>
              </a:solidFill>
            </a:endParaRPr>
          </a:p>
        </p:txBody>
      </p:sp>
      <p:sp>
        <p:nvSpPr>
          <p:cNvPr id="3" name="Content Placeholder 2"/>
          <p:cNvSpPr>
            <a:spLocks noGrp="1"/>
          </p:cNvSpPr>
          <p:nvPr>
            <p:ph idx="1"/>
          </p:nvPr>
        </p:nvSpPr>
        <p:spPr/>
        <p:txBody>
          <a:bodyPr>
            <a:noAutofit/>
          </a:bodyPr>
          <a:lstStyle/>
          <a:p>
            <a:r>
              <a:rPr lang="en-GB" sz="2400" dirty="0" smtClean="0"/>
              <a:t>This workshop will aim to give an overview of your main responsibilities when it comes to the LGPS</a:t>
            </a:r>
          </a:p>
          <a:p>
            <a:pPr>
              <a:buNone/>
            </a:pPr>
            <a:endParaRPr lang="en-GB" sz="2400" dirty="0" smtClean="0"/>
          </a:p>
          <a:p>
            <a:r>
              <a:rPr lang="en-GB" sz="2400" dirty="0" smtClean="0"/>
              <a:t>All information that is used is available on our website and is regularly updated</a:t>
            </a:r>
          </a:p>
          <a:p>
            <a:pPr>
              <a:buNone/>
            </a:pPr>
            <a:endParaRPr lang="en-GB" sz="2400" dirty="0" smtClean="0"/>
          </a:p>
          <a:p>
            <a:r>
              <a:rPr lang="en-GB" sz="2400" dirty="0" smtClean="0"/>
              <a:t>If you are ever unsure if something falls under the responsibility of yourself, the Employers Team are always available to assist</a:t>
            </a:r>
          </a:p>
          <a:p>
            <a:endParaRPr lang="en-GB" sz="2400" dirty="0" smtClean="0"/>
          </a:p>
          <a:p>
            <a:r>
              <a:rPr lang="en-GB" sz="2400" dirty="0" smtClean="0"/>
              <a:t>This is not an exhaustive list of your responsibilities and upon changes in the scheme these may differ</a:t>
            </a:r>
            <a:endParaRPr lang="en-GB" sz="2400" dirty="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7030A0"/>
                </a:solidFill>
              </a:rPr>
              <a:t>What are your Key responsibilities?</a:t>
            </a:r>
            <a:endParaRPr lang="en-GB" sz="3600" b="1" dirty="0">
              <a:solidFill>
                <a:srgbClr val="7030A0"/>
              </a:solidFill>
            </a:endParaRPr>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
        <p:nvSpPr>
          <p:cNvPr id="18" name="TextBox 17"/>
          <p:cNvSpPr txBox="1"/>
          <p:nvPr/>
        </p:nvSpPr>
        <p:spPr>
          <a:xfrm>
            <a:off x="6732240" y="3933056"/>
            <a:ext cx="1944216" cy="646331"/>
          </a:xfrm>
          <a:prstGeom prst="rect">
            <a:avLst/>
          </a:prstGeom>
          <a:noFill/>
        </p:spPr>
        <p:txBody>
          <a:bodyPr wrap="square" rtlCol="0">
            <a:spAutoFit/>
          </a:bodyPr>
          <a:lstStyle/>
          <a:p>
            <a:r>
              <a:rPr lang="en-GB" dirty="0" smtClean="0"/>
              <a:t>Leavers &amp; Opt outs</a:t>
            </a:r>
            <a:endParaRPr lang="en-GB" dirty="0"/>
          </a:p>
        </p:txBody>
      </p:sp>
      <p:grpSp>
        <p:nvGrpSpPr>
          <p:cNvPr id="21" name="Group 20"/>
          <p:cNvGrpSpPr/>
          <p:nvPr/>
        </p:nvGrpSpPr>
        <p:grpSpPr>
          <a:xfrm>
            <a:off x="395536" y="1556792"/>
            <a:ext cx="7920880" cy="4462755"/>
            <a:chOff x="395536" y="1556792"/>
            <a:chExt cx="7704856" cy="4462755"/>
          </a:xfrm>
        </p:grpSpPr>
        <p:sp>
          <p:nvSpPr>
            <p:cNvPr id="9" name="TextBox 8"/>
            <p:cNvSpPr txBox="1"/>
            <p:nvPr/>
          </p:nvSpPr>
          <p:spPr>
            <a:xfrm>
              <a:off x="539552" y="1556792"/>
              <a:ext cx="1872208" cy="369332"/>
            </a:xfrm>
            <a:prstGeom prst="rect">
              <a:avLst/>
            </a:prstGeom>
            <a:noFill/>
          </p:spPr>
          <p:txBody>
            <a:bodyPr wrap="square" rtlCol="0">
              <a:spAutoFit/>
            </a:bodyPr>
            <a:lstStyle/>
            <a:p>
              <a:r>
                <a:rPr lang="en-GB" dirty="0" smtClean="0"/>
                <a:t>New starters</a:t>
              </a:r>
              <a:endParaRPr lang="en-GB" dirty="0"/>
            </a:p>
          </p:txBody>
        </p:sp>
        <p:sp>
          <p:nvSpPr>
            <p:cNvPr id="10" name="TextBox 9"/>
            <p:cNvSpPr txBox="1"/>
            <p:nvPr/>
          </p:nvSpPr>
          <p:spPr>
            <a:xfrm>
              <a:off x="1331640" y="2924944"/>
              <a:ext cx="1512168" cy="923330"/>
            </a:xfrm>
            <a:prstGeom prst="rect">
              <a:avLst/>
            </a:prstGeom>
            <a:noFill/>
          </p:spPr>
          <p:txBody>
            <a:bodyPr wrap="square" rtlCol="0">
              <a:spAutoFit/>
            </a:bodyPr>
            <a:lstStyle/>
            <a:p>
              <a:r>
                <a:rPr lang="en-GB" dirty="0" smtClean="0"/>
                <a:t>Employer &amp; Employee Contributions</a:t>
              </a:r>
              <a:endParaRPr lang="en-GB" dirty="0"/>
            </a:p>
          </p:txBody>
        </p:sp>
        <p:sp>
          <p:nvSpPr>
            <p:cNvPr id="11" name="TextBox 10"/>
            <p:cNvSpPr txBox="1"/>
            <p:nvPr/>
          </p:nvSpPr>
          <p:spPr>
            <a:xfrm>
              <a:off x="3491880" y="1844824"/>
              <a:ext cx="1728192" cy="369332"/>
            </a:xfrm>
            <a:prstGeom prst="rect">
              <a:avLst/>
            </a:prstGeom>
            <a:noFill/>
          </p:spPr>
          <p:txBody>
            <a:bodyPr wrap="square" rtlCol="0">
              <a:spAutoFit/>
            </a:bodyPr>
            <a:lstStyle/>
            <a:p>
              <a:r>
                <a:rPr lang="en-GB" dirty="0" smtClean="0"/>
                <a:t>Refunds*</a:t>
              </a:r>
              <a:endParaRPr lang="en-GB" dirty="0"/>
            </a:p>
          </p:txBody>
        </p:sp>
        <p:sp>
          <p:nvSpPr>
            <p:cNvPr id="12" name="TextBox 11"/>
            <p:cNvSpPr txBox="1"/>
            <p:nvPr/>
          </p:nvSpPr>
          <p:spPr>
            <a:xfrm>
              <a:off x="395536" y="4293096"/>
              <a:ext cx="1368152" cy="646331"/>
            </a:xfrm>
            <a:prstGeom prst="rect">
              <a:avLst/>
            </a:prstGeom>
            <a:noFill/>
          </p:spPr>
          <p:txBody>
            <a:bodyPr wrap="square" rtlCol="0">
              <a:spAutoFit/>
            </a:bodyPr>
            <a:lstStyle/>
            <a:p>
              <a:r>
                <a:rPr lang="en-GB" dirty="0" smtClean="0"/>
                <a:t>Annual returns</a:t>
              </a:r>
              <a:endParaRPr lang="en-GB" dirty="0"/>
            </a:p>
          </p:txBody>
        </p:sp>
        <p:sp>
          <p:nvSpPr>
            <p:cNvPr id="13" name="TextBox 12"/>
            <p:cNvSpPr txBox="1"/>
            <p:nvPr/>
          </p:nvSpPr>
          <p:spPr>
            <a:xfrm>
              <a:off x="899592" y="5373216"/>
              <a:ext cx="2160240" cy="646331"/>
            </a:xfrm>
            <a:prstGeom prst="rect">
              <a:avLst/>
            </a:prstGeom>
            <a:noFill/>
          </p:spPr>
          <p:txBody>
            <a:bodyPr wrap="square" rtlCol="0">
              <a:spAutoFit/>
            </a:bodyPr>
            <a:lstStyle/>
            <a:p>
              <a:r>
                <a:rPr lang="en-GB" dirty="0" smtClean="0"/>
                <a:t>Calculating Pensionable Pay</a:t>
              </a:r>
              <a:endParaRPr lang="en-GB" dirty="0"/>
            </a:p>
          </p:txBody>
        </p:sp>
        <p:sp>
          <p:nvSpPr>
            <p:cNvPr id="14" name="TextBox 13"/>
            <p:cNvSpPr txBox="1"/>
            <p:nvPr/>
          </p:nvSpPr>
          <p:spPr>
            <a:xfrm>
              <a:off x="2339752" y="4365104"/>
              <a:ext cx="2088232" cy="369332"/>
            </a:xfrm>
            <a:prstGeom prst="rect">
              <a:avLst/>
            </a:prstGeom>
            <a:noFill/>
          </p:spPr>
          <p:txBody>
            <a:bodyPr wrap="square" rtlCol="0">
              <a:spAutoFit/>
            </a:bodyPr>
            <a:lstStyle/>
            <a:p>
              <a:r>
                <a:rPr lang="en-GB" dirty="0" smtClean="0"/>
                <a:t>Employer Estimates</a:t>
              </a:r>
              <a:endParaRPr lang="en-GB" dirty="0"/>
            </a:p>
          </p:txBody>
        </p:sp>
        <p:sp>
          <p:nvSpPr>
            <p:cNvPr id="15" name="TextBox 14"/>
            <p:cNvSpPr txBox="1"/>
            <p:nvPr/>
          </p:nvSpPr>
          <p:spPr>
            <a:xfrm>
              <a:off x="3707904" y="2852936"/>
              <a:ext cx="2016224" cy="646331"/>
            </a:xfrm>
            <a:prstGeom prst="rect">
              <a:avLst/>
            </a:prstGeom>
            <a:noFill/>
          </p:spPr>
          <p:txBody>
            <a:bodyPr wrap="square" rtlCol="0">
              <a:spAutoFit/>
            </a:bodyPr>
            <a:lstStyle/>
            <a:p>
              <a:r>
                <a:rPr lang="en-GB" dirty="0" smtClean="0"/>
                <a:t>Providing Pensions Appeal information</a:t>
              </a:r>
              <a:endParaRPr lang="en-GB" dirty="0"/>
            </a:p>
          </p:txBody>
        </p:sp>
        <p:sp>
          <p:nvSpPr>
            <p:cNvPr id="16" name="TextBox 15"/>
            <p:cNvSpPr txBox="1"/>
            <p:nvPr/>
          </p:nvSpPr>
          <p:spPr>
            <a:xfrm>
              <a:off x="5652120" y="1772816"/>
              <a:ext cx="2304256" cy="369332"/>
            </a:xfrm>
            <a:prstGeom prst="rect">
              <a:avLst/>
            </a:prstGeom>
            <a:noFill/>
          </p:spPr>
          <p:txBody>
            <a:bodyPr wrap="square" rtlCol="0">
              <a:spAutoFit/>
            </a:bodyPr>
            <a:lstStyle/>
            <a:p>
              <a:r>
                <a:rPr lang="en-GB" dirty="0" smtClean="0"/>
                <a:t>Discretions Policy</a:t>
              </a:r>
              <a:endParaRPr lang="en-GB" dirty="0"/>
            </a:p>
          </p:txBody>
        </p:sp>
        <p:sp>
          <p:nvSpPr>
            <p:cNvPr id="17" name="TextBox 16"/>
            <p:cNvSpPr txBox="1"/>
            <p:nvPr/>
          </p:nvSpPr>
          <p:spPr>
            <a:xfrm>
              <a:off x="6372200" y="2636912"/>
              <a:ext cx="1728192" cy="646331"/>
            </a:xfrm>
            <a:prstGeom prst="rect">
              <a:avLst/>
            </a:prstGeom>
            <a:noFill/>
          </p:spPr>
          <p:txBody>
            <a:bodyPr wrap="square" rtlCol="0">
              <a:spAutoFit/>
            </a:bodyPr>
            <a:lstStyle/>
            <a:p>
              <a:r>
                <a:rPr lang="en-GB" dirty="0" smtClean="0"/>
                <a:t>Ill Health Retirements</a:t>
              </a:r>
              <a:endParaRPr lang="en-GB" dirty="0"/>
            </a:p>
          </p:txBody>
        </p:sp>
        <p:sp>
          <p:nvSpPr>
            <p:cNvPr id="19" name="TextBox 18"/>
            <p:cNvSpPr txBox="1"/>
            <p:nvPr/>
          </p:nvSpPr>
          <p:spPr>
            <a:xfrm>
              <a:off x="4427984" y="5301208"/>
              <a:ext cx="2016224" cy="646331"/>
            </a:xfrm>
            <a:prstGeom prst="rect">
              <a:avLst/>
            </a:prstGeom>
            <a:noFill/>
          </p:spPr>
          <p:txBody>
            <a:bodyPr wrap="square" rtlCol="0">
              <a:spAutoFit/>
            </a:bodyPr>
            <a:lstStyle/>
            <a:p>
              <a:r>
                <a:rPr lang="en-GB" dirty="0" smtClean="0"/>
                <a:t>Member updates &amp; amendments</a:t>
              </a:r>
              <a:endParaRPr lang="en-GB" dirty="0"/>
            </a:p>
          </p:txBody>
        </p:sp>
        <p:sp>
          <p:nvSpPr>
            <p:cNvPr id="20" name="TextBox 19"/>
            <p:cNvSpPr txBox="1"/>
            <p:nvPr/>
          </p:nvSpPr>
          <p:spPr>
            <a:xfrm>
              <a:off x="4860032" y="4005064"/>
              <a:ext cx="1440160" cy="369332"/>
            </a:xfrm>
            <a:prstGeom prst="rect">
              <a:avLst/>
            </a:prstGeom>
            <a:noFill/>
          </p:spPr>
          <p:txBody>
            <a:bodyPr wrap="square" rtlCol="0">
              <a:spAutoFit/>
            </a:bodyPr>
            <a:lstStyle/>
            <a:p>
              <a:r>
                <a:rPr lang="en-GB" dirty="0" smtClean="0"/>
                <a:t>Retirements</a:t>
              </a:r>
              <a:endParaRPr lang="en-GB" dirty="0"/>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amond(in)">
                                      <p:cBhvr>
                                        <p:cTn id="7" dur="2000"/>
                                        <p:tgtEl>
                                          <p:spTgt spid="18"/>
                                        </p:tgtEl>
                                      </p:cBhvr>
                                    </p:animEffect>
                                  </p:childTnLst>
                                </p:cTn>
                              </p:par>
                              <p:par>
                                <p:cTn id="8" presetID="8" presetClass="entr" presetSubtype="16"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diamond(in)">
                                      <p:cBhvr>
                                        <p:cTn id="1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6" name="Title 5"/>
          <p:cNvSpPr>
            <a:spLocks noGrp="1"/>
          </p:cNvSpPr>
          <p:nvPr>
            <p:ph type="title"/>
          </p:nvPr>
        </p:nvSpPr>
        <p:spPr/>
        <p:txBody>
          <a:bodyPr>
            <a:normAutofit/>
          </a:bodyPr>
          <a:lstStyle/>
          <a:p>
            <a:r>
              <a:rPr lang="en-GB" sz="3600" b="1" dirty="0" smtClean="0">
                <a:solidFill>
                  <a:srgbClr val="00B0F0"/>
                </a:solidFill>
              </a:rPr>
              <a:t>New ways of working</a:t>
            </a:r>
            <a:endParaRPr lang="en-GB" sz="3600" b="1" dirty="0">
              <a:solidFill>
                <a:srgbClr val="00B0F0"/>
              </a:solidFill>
            </a:endParaRPr>
          </a:p>
        </p:txBody>
      </p:sp>
      <p:sp>
        <p:nvSpPr>
          <p:cNvPr id="7" name="Content Placeholder 6"/>
          <p:cNvSpPr>
            <a:spLocks noGrp="1"/>
          </p:cNvSpPr>
          <p:nvPr>
            <p:ph idx="1"/>
          </p:nvPr>
        </p:nvSpPr>
        <p:spPr>
          <a:xfrm>
            <a:off x="457200" y="1600200"/>
            <a:ext cx="8229600" cy="4493095"/>
          </a:xfrm>
        </p:spPr>
        <p:txBody>
          <a:bodyPr>
            <a:normAutofit lnSpcReduction="10000"/>
          </a:bodyPr>
          <a:lstStyle/>
          <a:p>
            <a:r>
              <a:rPr lang="en-GB" sz="2400" dirty="0" smtClean="0"/>
              <a:t>Employer Self Service (ESS) vs. Paper Forms</a:t>
            </a:r>
          </a:p>
          <a:p>
            <a:endParaRPr lang="en-GB" sz="2400" dirty="0" smtClean="0"/>
          </a:p>
          <a:p>
            <a:r>
              <a:rPr lang="en-GB" sz="2400" b="1" u="sng" dirty="0" smtClean="0"/>
              <a:t>Employer Self Service </a:t>
            </a:r>
            <a:r>
              <a:rPr lang="en-GB" sz="2400" dirty="0" smtClean="0"/>
              <a:t>– process is much quicker and allows for you to upload the starters and/or Leavers certificate and input the relevant dates as soon as you are aware</a:t>
            </a:r>
          </a:p>
          <a:p>
            <a:endParaRPr lang="en-GB" sz="2400" dirty="0" smtClean="0"/>
          </a:p>
          <a:p>
            <a:r>
              <a:rPr lang="en-GB" sz="2400" b="1" u="sng" dirty="0" smtClean="0"/>
              <a:t>Paper Forms </a:t>
            </a:r>
            <a:r>
              <a:rPr lang="en-GB" sz="2400" dirty="0" smtClean="0"/>
              <a:t>– Paper forms had to be sent to the admin team, who then will have to work through the backlog and then upload and input relevant dates</a:t>
            </a:r>
          </a:p>
          <a:p>
            <a:endParaRPr lang="en-GB" sz="2400" dirty="0" smtClean="0"/>
          </a:p>
          <a:p>
            <a:r>
              <a:rPr lang="en-GB" sz="2400" dirty="0" smtClean="0"/>
              <a:t>Employer Self Service (Same day) vs. Paper Forms (6 Weeks)</a:t>
            </a:r>
          </a:p>
          <a:p>
            <a:pPr>
              <a:buNone/>
            </a:pPr>
            <a:endParaRPr lang="en-GB" sz="2000" dirty="0" smtClean="0"/>
          </a:p>
        </p:txBody>
      </p:sp>
      <p:pic>
        <p:nvPicPr>
          <p:cNvPr id="8" name="Picture 3" descr="LGSS-logo_rgb"/>
          <p:cNvPicPr>
            <a:picLocks noChangeAspect="1" noChangeArrowheads="1"/>
          </p:cNvPicPr>
          <p:nvPr/>
        </p:nvPicPr>
        <p:blipFill>
          <a:blip r:embed="rId3"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a:xfrm>
            <a:off x="395536" y="0"/>
            <a:ext cx="8229600" cy="1143000"/>
          </a:xfrm>
        </p:spPr>
        <p:txBody>
          <a:bodyPr>
            <a:normAutofit/>
          </a:bodyPr>
          <a:lstStyle/>
          <a:p>
            <a:r>
              <a:rPr lang="en-GB" sz="3600" b="1" dirty="0" smtClean="0">
                <a:solidFill>
                  <a:srgbClr val="7030A0"/>
                </a:solidFill>
              </a:rPr>
              <a:t>Quiz</a:t>
            </a:r>
            <a:endParaRPr lang="en-GB" sz="3600" b="1" dirty="0">
              <a:solidFill>
                <a:srgbClr val="7030A0"/>
              </a:solidFill>
            </a:endParaRPr>
          </a:p>
        </p:txBody>
      </p:sp>
      <p:sp>
        <p:nvSpPr>
          <p:cNvPr id="3" name="Content Placeholder 2"/>
          <p:cNvSpPr>
            <a:spLocks noGrp="1"/>
          </p:cNvSpPr>
          <p:nvPr>
            <p:ph idx="1"/>
          </p:nvPr>
        </p:nvSpPr>
        <p:spPr>
          <a:xfrm>
            <a:off x="467544" y="908720"/>
            <a:ext cx="8229600" cy="5616624"/>
          </a:xfrm>
        </p:spPr>
        <p:txBody>
          <a:bodyPr>
            <a:noAutofit/>
          </a:bodyPr>
          <a:lstStyle/>
          <a:p>
            <a:pPr marL="514350" indent="-514350">
              <a:buFont typeface="+mj-lt"/>
              <a:buAutoNum type="arabicPeriod"/>
            </a:pPr>
            <a:r>
              <a:rPr lang="en-GB" sz="2200" dirty="0" smtClean="0"/>
              <a:t>A new Employee joins your establishment, when do you give them a new members form to join the LGPS?</a:t>
            </a:r>
          </a:p>
          <a:p>
            <a:pPr marL="514350" indent="-514350">
              <a:buFont typeface="+mj-lt"/>
              <a:buAutoNum type="arabicPeriod"/>
            </a:pPr>
            <a:r>
              <a:rPr lang="en-GB" sz="2200" dirty="0" smtClean="0"/>
              <a:t>A new Employee joins your organisation, however they are not interested in joining the LGPS.  What do you do?</a:t>
            </a:r>
          </a:p>
          <a:p>
            <a:pPr marL="514350" indent="-514350">
              <a:buFont typeface="+mj-lt"/>
              <a:buAutoNum type="arabicPeriod"/>
            </a:pPr>
            <a:r>
              <a:rPr lang="en-GB" sz="2200" dirty="0" smtClean="0"/>
              <a:t>An Employee is leaving on 31</a:t>
            </a:r>
            <a:r>
              <a:rPr lang="en-GB" sz="2200" baseline="30000" dirty="0" smtClean="0"/>
              <a:t>st</a:t>
            </a:r>
            <a:r>
              <a:rPr lang="en-GB" sz="2200" dirty="0" smtClean="0"/>
              <a:t> July 2016 and they will be 59 years old and entitled to receive immediate payment of benefits , when should you provide the Leavers certificate to LGSS Pensions?</a:t>
            </a:r>
          </a:p>
          <a:p>
            <a:pPr marL="514350" indent="-514350">
              <a:buFont typeface="+mj-lt"/>
              <a:buAutoNum type="arabicPeriod"/>
            </a:pPr>
            <a:r>
              <a:rPr lang="en-GB" sz="2200" dirty="0" smtClean="0"/>
              <a:t>An Employee has passed away in service, when should you inform LGSS Pensions of this?</a:t>
            </a:r>
          </a:p>
          <a:p>
            <a:pPr marL="514350" indent="-514350">
              <a:buFont typeface="+mj-lt"/>
              <a:buAutoNum type="arabicPeriod"/>
            </a:pPr>
            <a:r>
              <a:rPr lang="en-GB" sz="2200" dirty="0" smtClean="0"/>
              <a:t>An employee has left your organisation and are not entitled to receive immediate payment of benefits, when should you supply the Leavers certificate?</a:t>
            </a:r>
          </a:p>
          <a:p>
            <a:pPr marL="514350" indent="-514350">
              <a:buFont typeface="+mj-lt"/>
              <a:buAutoNum type="arabicPeriod"/>
            </a:pPr>
            <a:r>
              <a:rPr lang="en-GB" sz="2200" dirty="0" smtClean="0"/>
              <a:t>A member advises you that they have a pension held elsewhere, how long does the member have to transfer it before they have to get approval?</a:t>
            </a:r>
            <a:endParaRPr lang="en-GB" sz="2200" dirty="0"/>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a:xfrm>
            <a:off x="395536" y="0"/>
            <a:ext cx="8229600" cy="1143000"/>
          </a:xfrm>
        </p:spPr>
        <p:txBody>
          <a:bodyPr>
            <a:normAutofit/>
          </a:bodyPr>
          <a:lstStyle/>
          <a:p>
            <a:r>
              <a:rPr lang="en-GB" sz="3600" b="1" dirty="0" smtClean="0">
                <a:solidFill>
                  <a:srgbClr val="00B0F0"/>
                </a:solidFill>
              </a:rPr>
              <a:t>Quiz - Answers</a:t>
            </a:r>
            <a:endParaRPr lang="en-GB" sz="3600" b="1" dirty="0">
              <a:solidFill>
                <a:srgbClr val="00B0F0"/>
              </a:solidFill>
            </a:endParaRPr>
          </a:p>
        </p:txBody>
      </p:sp>
      <p:sp>
        <p:nvSpPr>
          <p:cNvPr id="3" name="Content Placeholder 2"/>
          <p:cNvSpPr>
            <a:spLocks noGrp="1"/>
          </p:cNvSpPr>
          <p:nvPr>
            <p:ph idx="1"/>
          </p:nvPr>
        </p:nvSpPr>
        <p:spPr>
          <a:xfrm>
            <a:off x="323528" y="1124744"/>
            <a:ext cx="8229600" cy="5328592"/>
          </a:xfrm>
        </p:spPr>
        <p:txBody>
          <a:bodyPr>
            <a:noAutofit/>
          </a:bodyPr>
          <a:lstStyle/>
          <a:p>
            <a:pPr marL="457200" indent="-457200">
              <a:buFont typeface="+mj-lt"/>
              <a:buAutoNum type="arabicPeriod"/>
            </a:pPr>
            <a:r>
              <a:rPr lang="en-GB" sz="2200" dirty="0" smtClean="0"/>
              <a:t>Ideally the day of joining but within the automatic enrolment joining window (6 weeks from joining)</a:t>
            </a:r>
          </a:p>
          <a:p>
            <a:pPr marL="457200" indent="-457200">
              <a:buFont typeface="+mj-lt"/>
              <a:buAutoNum type="arabicPeriod"/>
            </a:pPr>
            <a:r>
              <a:rPr lang="en-GB" sz="2200" dirty="0" smtClean="0"/>
              <a:t>Advise them to download an opt out form or request one from LGSS Pensions and return it.  This form should not come from the employer.</a:t>
            </a:r>
          </a:p>
          <a:p>
            <a:pPr marL="457200" indent="-457200">
              <a:buFont typeface="+mj-lt"/>
              <a:buAutoNum type="arabicPeriod"/>
            </a:pPr>
            <a:r>
              <a:rPr lang="en-GB" sz="2200" dirty="0" smtClean="0"/>
              <a:t>Leavers form should be issued at least 2 weeks before the last day of pensionable employment.</a:t>
            </a:r>
          </a:p>
          <a:p>
            <a:pPr marL="457200" indent="-457200">
              <a:buFont typeface="+mj-lt"/>
              <a:buAutoNum type="arabicPeriod"/>
            </a:pPr>
            <a:r>
              <a:rPr lang="en-GB" sz="2200" dirty="0" smtClean="0"/>
              <a:t>LGSS Pensions should be made aware of the members death as soon as you are aware.  The Leavers Certificate should be issued as soon as possible.</a:t>
            </a:r>
          </a:p>
          <a:p>
            <a:pPr marL="457200" indent="-457200">
              <a:buFont typeface="+mj-lt"/>
              <a:buAutoNum type="arabicPeriod"/>
            </a:pPr>
            <a:r>
              <a:rPr lang="en-GB" sz="2200" dirty="0" smtClean="0"/>
              <a:t>No more than 2 weeks after the last day of pensionable employment.</a:t>
            </a:r>
          </a:p>
          <a:p>
            <a:pPr marL="457200" indent="-457200">
              <a:buFont typeface="+mj-lt"/>
              <a:buAutoNum type="arabicPeriod"/>
            </a:pPr>
            <a:r>
              <a:rPr lang="en-GB" sz="2200" dirty="0" smtClean="0"/>
              <a:t>Within the first 12 months of joining the scheme, they have the automatic right to transfer their benefits in. Any later than this and employer and administering authority consent is needed.</a:t>
            </a:r>
          </a:p>
          <a:p>
            <a:pPr marL="457200" indent="-457200">
              <a:buNone/>
            </a:pPr>
            <a:endParaRPr lang="en-GB" sz="2200" dirty="0" smtClean="0"/>
          </a:p>
          <a:p>
            <a:pPr marL="457200" indent="-457200">
              <a:buFont typeface="+mj-lt"/>
              <a:buAutoNum type="arabicPeriod"/>
            </a:pPr>
            <a:endParaRPr lang="en-GB" sz="2200" dirty="0" smtClean="0"/>
          </a:p>
          <a:p>
            <a:pPr marL="457200" indent="-457200">
              <a:buFont typeface="+mj-lt"/>
              <a:buAutoNum type="arabicPeriod"/>
            </a:pPr>
            <a:endParaRPr lang="en-GB" sz="2200" dirty="0"/>
          </a:p>
        </p:txBody>
      </p:sp>
      <p:pic>
        <p:nvPicPr>
          <p:cNvPr id="5" name="Picture 3" descr="LGSS-logo_rgb"/>
          <p:cNvPicPr>
            <a:picLocks noChangeAspect="1" noChangeArrowheads="1"/>
          </p:cNvPicPr>
          <p:nvPr/>
        </p:nvPicPr>
        <p:blipFill>
          <a:blip r:embed="rId3"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3"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7030A0"/>
                </a:solidFill>
              </a:rPr>
              <a:t>Employee &amp; Employer Contributions</a:t>
            </a:r>
            <a:endParaRPr lang="en-GB" sz="3600" b="1" dirty="0">
              <a:solidFill>
                <a:srgbClr val="7030A0"/>
              </a:solidFill>
            </a:endParaRPr>
          </a:p>
        </p:txBody>
      </p:sp>
      <p:sp>
        <p:nvSpPr>
          <p:cNvPr id="3" name="Content Placeholder 2"/>
          <p:cNvSpPr>
            <a:spLocks noGrp="1"/>
          </p:cNvSpPr>
          <p:nvPr>
            <p:ph idx="1"/>
          </p:nvPr>
        </p:nvSpPr>
        <p:spPr>
          <a:xfrm>
            <a:off x="457200" y="1600200"/>
            <a:ext cx="5987008" cy="4925144"/>
          </a:xfrm>
        </p:spPr>
        <p:txBody>
          <a:bodyPr>
            <a:normAutofit/>
          </a:bodyPr>
          <a:lstStyle/>
          <a:p>
            <a:r>
              <a:rPr lang="en-GB" sz="2200" dirty="0" smtClean="0"/>
              <a:t>The deduction and payment, to LGSS Pensions, of Employee and Employer contributions is the responsibility of the Employer</a:t>
            </a:r>
          </a:p>
          <a:p>
            <a:endParaRPr lang="en-GB" sz="2200" dirty="0" smtClean="0"/>
          </a:p>
          <a:p>
            <a:r>
              <a:rPr lang="en-GB" sz="2200" dirty="0" smtClean="0"/>
              <a:t>BACS payment</a:t>
            </a:r>
          </a:p>
          <a:p>
            <a:pPr>
              <a:buNone/>
            </a:pPr>
            <a:endParaRPr lang="en-GB" sz="2200" dirty="0" smtClean="0"/>
          </a:p>
          <a:p>
            <a:r>
              <a:rPr lang="en-GB" sz="2200" dirty="0" smtClean="0"/>
              <a:t>Current contributions and Deficit </a:t>
            </a:r>
          </a:p>
          <a:p>
            <a:pPr>
              <a:buNone/>
            </a:pPr>
            <a:r>
              <a:rPr lang="en-GB" sz="2200" dirty="0" smtClean="0"/>
              <a:t>	payments</a:t>
            </a:r>
          </a:p>
          <a:p>
            <a:pPr>
              <a:buNone/>
            </a:pPr>
            <a:endParaRPr lang="en-GB" sz="2200" dirty="0" smtClean="0"/>
          </a:p>
          <a:p>
            <a:r>
              <a:rPr lang="en-GB" sz="2200" dirty="0" smtClean="0"/>
              <a:t>Deadline for payment of contributions</a:t>
            </a:r>
          </a:p>
          <a:p>
            <a:endParaRPr lang="en-GB" sz="2200" dirty="0" smtClean="0"/>
          </a:p>
          <a:p>
            <a:r>
              <a:rPr lang="en-GB" sz="2200" dirty="0" smtClean="0"/>
              <a:t>Late payment policy</a:t>
            </a:r>
          </a:p>
        </p:txBody>
      </p:sp>
      <p:pic>
        <p:nvPicPr>
          <p:cNvPr id="5" name="Picture 3" descr="LGSS-logo_rgb"/>
          <p:cNvPicPr>
            <a:picLocks noChangeAspect="1" noChangeArrowheads="1"/>
          </p:cNvPicPr>
          <p:nvPr/>
        </p:nvPicPr>
        <p:blipFill>
          <a:blip r:embed="rId4" cstate="print"/>
          <a:srcRect/>
          <a:stretch>
            <a:fillRect/>
          </a:stretch>
        </p:blipFill>
        <p:spPr bwMode="auto">
          <a:xfrm>
            <a:off x="7451725" y="6308725"/>
            <a:ext cx="1082675" cy="255588"/>
          </a:xfrm>
          <a:prstGeom prst="rect">
            <a:avLst/>
          </a:prstGeom>
          <a:noFill/>
          <a:ln w="9525">
            <a:noFill/>
            <a:miter lim="800000"/>
            <a:headEnd/>
            <a:tailEnd/>
          </a:ln>
        </p:spPr>
      </p:pic>
      <p:pic>
        <p:nvPicPr>
          <p:cNvPr id="6" name="Picture 5" descr="Money_1731957c.jpg"/>
          <p:cNvPicPr>
            <a:picLocks noChangeAspect="1"/>
          </p:cNvPicPr>
          <p:nvPr/>
        </p:nvPicPr>
        <p:blipFill>
          <a:blip r:embed="rId5" cstate="print"/>
          <a:stretch>
            <a:fillRect/>
          </a:stretch>
        </p:blipFill>
        <p:spPr>
          <a:xfrm>
            <a:off x="5148064" y="2492896"/>
            <a:ext cx="3384376" cy="211891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ave_graphic_tint_rgb"/>
          <p:cNvPicPr>
            <a:picLocks noChangeAspect="1" noChangeArrowheads="1"/>
          </p:cNvPicPr>
          <p:nvPr/>
        </p:nvPicPr>
        <p:blipFill>
          <a:blip r:embed="rId2" cstate="print"/>
          <a:srcRect/>
          <a:stretch>
            <a:fillRect/>
          </a:stretch>
        </p:blipFill>
        <p:spPr bwMode="auto">
          <a:xfrm>
            <a:off x="0" y="2632075"/>
            <a:ext cx="9144000" cy="422592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GB" sz="3600" b="1" dirty="0" smtClean="0">
                <a:solidFill>
                  <a:srgbClr val="00B0F0"/>
                </a:solidFill>
              </a:rPr>
              <a:t>Different types of Pensionable Pay</a:t>
            </a:r>
            <a:endParaRPr lang="en-GB" sz="3600" b="1" dirty="0">
              <a:solidFill>
                <a:srgbClr val="00B0F0"/>
              </a:solidFill>
            </a:endParaRPr>
          </a:p>
        </p:txBody>
      </p:sp>
      <p:sp>
        <p:nvSpPr>
          <p:cNvPr id="3" name="Content Placeholder 2"/>
          <p:cNvSpPr>
            <a:spLocks noGrp="1"/>
          </p:cNvSpPr>
          <p:nvPr>
            <p:ph idx="1"/>
          </p:nvPr>
        </p:nvSpPr>
        <p:spPr>
          <a:xfrm>
            <a:off x="457200" y="1340768"/>
            <a:ext cx="8229600" cy="5184576"/>
          </a:xfrm>
        </p:spPr>
        <p:txBody>
          <a:bodyPr>
            <a:normAutofit/>
          </a:bodyPr>
          <a:lstStyle/>
          <a:p>
            <a:pPr>
              <a:lnSpc>
                <a:spcPct val="80000"/>
              </a:lnSpc>
            </a:pPr>
            <a:r>
              <a:rPr lang="en-GB" altLang="en-US" sz="2400" dirty="0" smtClean="0"/>
              <a:t>Pensionable Pay – </a:t>
            </a:r>
            <a:r>
              <a:rPr lang="en-US" sz="2400" dirty="0" smtClean="0">
                <a:cs typeface="Arial" charset="0"/>
              </a:rPr>
              <a:t>members normal pay, plus any shift allowances, bonuses, overtime and statutory sick pay</a:t>
            </a:r>
          </a:p>
          <a:p>
            <a:pPr>
              <a:lnSpc>
                <a:spcPct val="80000"/>
              </a:lnSpc>
            </a:pPr>
            <a:endParaRPr lang="en-US" altLang="en-US" sz="2400" dirty="0" smtClean="0"/>
          </a:p>
          <a:p>
            <a:pPr>
              <a:lnSpc>
                <a:spcPct val="80000"/>
              </a:lnSpc>
            </a:pPr>
            <a:r>
              <a:rPr lang="en-US" altLang="en-US" sz="2400" dirty="0" smtClean="0"/>
              <a:t>Cumulative Pensionable Pay – all pensionable pay received in the  Scheme Year for the employment, including any Assumed Pensionable Pay</a:t>
            </a:r>
          </a:p>
          <a:p>
            <a:pPr>
              <a:lnSpc>
                <a:spcPct val="80000"/>
              </a:lnSpc>
            </a:pPr>
            <a:endParaRPr lang="en-US" altLang="en-US" sz="2400" dirty="0" smtClean="0"/>
          </a:p>
          <a:p>
            <a:pPr>
              <a:lnSpc>
                <a:spcPct val="80000"/>
              </a:lnSpc>
            </a:pPr>
            <a:r>
              <a:rPr lang="en-US" altLang="en-US" sz="2400" dirty="0" smtClean="0"/>
              <a:t>Assumed Pensionable Pay – pay you calculate when a member is on reduced/nil pay due to sickness/ </a:t>
            </a:r>
            <a:r>
              <a:rPr lang="en-US" altLang="en-US" sz="2400" dirty="0" err="1" smtClean="0"/>
              <a:t>authorised</a:t>
            </a:r>
            <a:r>
              <a:rPr lang="en-US" altLang="en-US" sz="2400" dirty="0" smtClean="0"/>
              <a:t> unpaid leave</a:t>
            </a:r>
          </a:p>
          <a:p>
            <a:pPr>
              <a:lnSpc>
                <a:spcPct val="80000"/>
              </a:lnSpc>
            </a:pPr>
            <a:endParaRPr lang="en-US" altLang="en-US" sz="2400" dirty="0" smtClean="0"/>
          </a:p>
          <a:p>
            <a:pPr>
              <a:lnSpc>
                <a:spcPct val="80000"/>
              </a:lnSpc>
            </a:pPr>
            <a:r>
              <a:rPr lang="en-US" altLang="en-US" sz="2400" dirty="0" smtClean="0"/>
              <a:t>Final Pensionable Pay – final pay is normally the pay in respect of a member’s final year of scheme membership on which they paid contributions, or one of the 2 previous years if this is higher</a:t>
            </a:r>
            <a:endParaRPr lang="en-GB" altLang="en-US" sz="2400" dirty="0" smtClean="0"/>
          </a:p>
          <a:p>
            <a:endParaRPr lang="en-GB" sz="2000" dirty="0"/>
          </a:p>
        </p:txBody>
      </p:sp>
      <p:pic>
        <p:nvPicPr>
          <p:cNvPr id="5" name="Picture 3" descr="LGSS-logo_rgb"/>
          <p:cNvPicPr>
            <a:picLocks noChangeAspect="1" noChangeArrowheads="1"/>
          </p:cNvPicPr>
          <p:nvPr/>
        </p:nvPicPr>
        <p:blipFill>
          <a:blip r:embed="rId3" cstate="print"/>
          <a:srcRect/>
          <a:stretch>
            <a:fillRect/>
          </a:stretch>
        </p:blipFill>
        <p:spPr bwMode="auto">
          <a:xfrm>
            <a:off x="7451725" y="6308725"/>
            <a:ext cx="1082675" cy="25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996</Words>
  <Application>Microsoft Office PowerPoint</Application>
  <PresentationFormat>On-screen Show (4:3)</PresentationFormat>
  <Paragraphs>142</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Employer Responsibilities</vt:lpstr>
      <vt:lpstr>Agenda</vt:lpstr>
      <vt:lpstr>Introduction</vt:lpstr>
      <vt:lpstr>What are your Key responsibilities?</vt:lpstr>
      <vt:lpstr>New ways of working</vt:lpstr>
      <vt:lpstr>Quiz</vt:lpstr>
      <vt:lpstr>Quiz - Answers</vt:lpstr>
      <vt:lpstr>Employee &amp; Employer Contributions</vt:lpstr>
      <vt:lpstr>Different types of Pensionable Pay</vt:lpstr>
      <vt:lpstr>Pensionable Pay</vt:lpstr>
      <vt:lpstr>Requesting Estimates</vt:lpstr>
      <vt:lpstr>Discretions Policy</vt:lpstr>
      <vt:lpstr>Retirements</vt:lpstr>
      <vt:lpstr>Contact Details</vt:lpstr>
      <vt:lpstr>Questions</vt:lpstr>
    </vt:vector>
  </TitlesOfParts>
  <Company>Northamptonshire County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Responsibilities</dc:title>
  <dc:creator>rsultana</dc:creator>
  <cp:lastModifiedBy>Kescudier</cp:lastModifiedBy>
  <cp:revision>68</cp:revision>
  <dcterms:created xsi:type="dcterms:W3CDTF">2016-04-14T12:50:05Z</dcterms:created>
  <dcterms:modified xsi:type="dcterms:W3CDTF">2016-04-20T09:46:01Z</dcterms:modified>
</cp:coreProperties>
</file>