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8" r:id="rId4"/>
    <p:sldId id="257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2" r:id="rId16"/>
    <p:sldId id="274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ha2QnMxyeZxeYTpzKnBJA==" hashData="8bfWxbgTAFhnrSSxLNczmfx2rb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73494" autoAdjust="0"/>
  </p:normalViewPr>
  <p:slideViewPr>
    <p:cSldViewPr>
      <p:cViewPr>
        <p:scale>
          <a:sx n="60" d="100"/>
          <a:sy n="60" d="100"/>
        </p:scale>
        <p:origin x="-308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E9736-9291-4DFD-AC82-9917F97B239D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8B511-F2AF-489C-917E-60FD60999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B511-F2AF-489C-917E-60FD6099978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E167-5E49-414A-AD9C-538606915DCC}" type="datetimeFigureOut">
              <a:rPr lang="en-GB" smtClean="0"/>
              <a:pPr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E9D8-946C-4FF4-AAD8-474B487357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Pensions Appeal Process 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Richard Sultana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Employer Liaison Officer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5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Stage 2 – First, formal stage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4608512" cy="4741987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Informal stage &gt; </a:t>
            </a:r>
            <a:r>
              <a:rPr lang="en-GB" sz="2200" b="1" u="sng" dirty="0" smtClean="0"/>
              <a:t>First, formal stage</a:t>
            </a:r>
          </a:p>
          <a:p>
            <a:endParaRPr lang="en-GB" sz="2200" u="sng" dirty="0" smtClean="0"/>
          </a:p>
          <a:p>
            <a:r>
              <a:rPr lang="en-GB" sz="2200" u="sng" dirty="0" smtClean="0"/>
              <a:t>Stage 2: The start of Formal proceedings</a:t>
            </a:r>
          </a:p>
          <a:p>
            <a:endParaRPr lang="en-GB" sz="2200" dirty="0" smtClean="0"/>
          </a:p>
          <a:p>
            <a:r>
              <a:rPr lang="en-GB" sz="2200" dirty="0" smtClean="0"/>
              <a:t>What will you need to receive from the member</a:t>
            </a:r>
          </a:p>
          <a:p>
            <a:endParaRPr lang="en-GB" sz="2200" dirty="0" smtClean="0"/>
          </a:p>
          <a:p>
            <a:r>
              <a:rPr lang="en-GB" sz="2200" dirty="0" smtClean="0"/>
              <a:t>The Adjudicator – Role within the process</a:t>
            </a:r>
          </a:p>
          <a:p>
            <a:endParaRPr lang="en-GB" sz="2200" dirty="0" smtClean="0"/>
          </a:p>
          <a:p>
            <a:r>
              <a:rPr lang="en-GB" sz="2200" dirty="0" smtClean="0"/>
              <a:t>Provide a response within 2 months  (Full or Interim)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udg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355697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Stage 2 – Adjudicators decision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Once your adjudicator has reached a decision they will need to notify the member in </a:t>
            </a:r>
            <a:r>
              <a:rPr lang="en-GB" sz="2400" dirty="0" smtClean="0"/>
              <a:t>writing, copying in both the employer and administering authority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What should be covered in the decision notification to the member?</a:t>
            </a:r>
          </a:p>
          <a:p>
            <a:endParaRPr lang="en-GB" sz="2400" dirty="0" smtClean="0"/>
          </a:p>
          <a:p>
            <a:r>
              <a:rPr lang="en-GB" sz="2400" dirty="0" smtClean="0"/>
              <a:t>The Adjudicators findings will determine the next course of action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Stage 3 – Second formal stage 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Informal stage &gt; First, formal stage &gt; </a:t>
            </a:r>
            <a:r>
              <a:rPr lang="en-GB" sz="2400" b="1" u="sng" dirty="0" smtClean="0"/>
              <a:t>Second formal stage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It’s at this stage </a:t>
            </a:r>
            <a:r>
              <a:rPr lang="en-GB" sz="2400" dirty="0" smtClean="0"/>
              <a:t>that </a:t>
            </a:r>
            <a:r>
              <a:rPr lang="en-GB" sz="2400" dirty="0" smtClean="0"/>
              <a:t>the member will need to address the administering authority to take a look at the dispute</a:t>
            </a:r>
          </a:p>
          <a:p>
            <a:endParaRPr lang="en-GB" sz="2400" dirty="0" smtClean="0"/>
          </a:p>
          <a:p>
            <a:r>
              <a:rPr lang="en-GB" sz="2400" dirty="0" smtClean="0"/>
              <a:t>Either the Adjudicator will </a:t>
            </a:r>
            <a:r>
              <a:rPr lang="en-GB" sz="2400" dirty="0" smtClean="0"/>
              <a:t>not have upheld the members complaint or </a:t>
            </a:r>
            <a:r>
              <a:rPr lang="en-GB" sz="2400" dirty="0" smtClean="0"/>
              <a:t>a deadline for a decision has not been met</a:t>
            </a:r>
          </a:p>
          <a:p>
            <a:endParaRPr lang="en-GB" sz="2400" dirty="0" smtClean="0"/>
          </a:p>
          <a:p>
            <a:r>
              <a:rPr lang="en-GB" sz="2400" dirty="0" smtClean="0"/>
              <a:t>As an employer you need to be aware of the time frames and ensure that any dates specified have been met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Stage 3 – Second formal stage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/>
          </a:bodyPr>
          <a:lstStyle/>
          <a:p>
            <a:r>
              <a:rPr lang="en-GB" sz="2400" u="sng" dirty="0" smtClean="0"/>
              <a:t>What are your responsibilities as the employer at this stage?</a:t>
            </a:r>
          </a:p>
          <a:p>
            <a:endParaRPr lang="en-GB" sz="2400" i="1" dirty="0" smtClean="0"/>
          </a:p>
          <a:p>
            <a:r>
              <a:rPr lang="en-GB" sz="2400" i="1" dirty="0" smtClean="0"/>
              <a:t>The outcome of this stage may have an impact on you depending on what the LGSS Director of Law &amp; Governance decides.</a:t>
            </a:r>
            <a:r>
              <a:rPr lang="en-GB" sz="2400" i="1" dirty="0"/>
              <a:t> </a:t>
            </a:r>
            <a:endParaRPr lang="en-GB" sz="2400" i="1" dirty="0" smtClean="0"/>
          </a:p>
          <a:p>
            <a:endParaRPr lang="en-GB" sz="2400" i="1" dirty="0" smtClean="0"/>
          </a:p>
          <a:p>
            <a:r>
              <a:rPr lang="en-GB" sz="2400" i="1" dirty="0" smtClean="0"/>
              <a:t>There are two possible outcomes that can come from the Administering Authority.</a:t>
            </a:r>
          </a:p>
          <a:p>
            <a:pPr>
              <a:buNone/>
            </a:pPr>
            <a:endParaRPr lang="en-GB" sz="2200" i="1" dirty="0" smtClean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Stage 4 – Final referral to the Pensions Ombudsman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9251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Informal stage &gt; First formal stage &gt; Second formal stage &gt;</a:t>
            </a:r>
            <a:r>
              <a:rPr lang="en-GB" sz="2400" b="1" u="sng" dirty="0" smtClean="0"/>
              <a:t> Pensions Ombudsman</a:t>
            </a:r>
          </a:p>
          <a:p>
            <a:endParaRPr lang="en-GB" sz="2400" dirty="0" smtClean="0"/>
          </a:p>
          <a:p>
            <a:r>
              <a:rPr lang="en-GB" sz="2400" dirty="0" smtClean="0"/>
              <a:t>The Pensions Ombudsman is totally impartial and the last resort for the member</a:t>
            </a:r>
          </a:p>
          <a:p>
            <a:endParaRPr lang="en-GB" sz="2400" dirty="0" smtClean="0"/>
          </a:p>
          <a:p>
            <a:r>
              <a:rPr lang="en-GB" sz="2400" dirty="0" smtClean="0"/>
              <a:t>The Pensions Ombudsman’s decision is final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ensions-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2485696"/>
            <a:ext cx="4480892" cy="2016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Complaints!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400" dirty="0" smtClean="0"/>
              <a:t>Can you tell me which area of pensions causes the IDRP process to be called upon the most?</a:t>
            </a:r>
          </a:p>
          <a:p>
            <a:pPr>
              <a:buNone/>
            </a:pPr>
            <a:endParaRPr lang="en-GB" sz="2000" dirty="0" smtClean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edical word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420888"/>
            <a:ext cx="3106266" cy="26352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515719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</a:rPr>
              <a:t>Ill Health retirement cases</a:t>
            </a:r>
            <a:endParaRPr lang="en-GB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Ill Health Retirement &amp; IDRP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IDRP Process is called upon the most when Employers have made decisions </a:t>
            </a:r>
            <a:r>
              <a:rPr lang="en-GB" sz="2400" dirty="0" smtClean="0"/>
              <a:t>relating to </a:t>
            </a:r>
            <a:r>
              <a:rPr lang="en-GB" sz="2400" dirty="0" smtClean="0"/>
              <a:t>Ill </a:t>
            </a:r>
            <a:r>
              <a:rPr lang="en-GB" sz="2400" dirty="0" smtClean="0"/>
              <a:t>Health retirement.</a:t>
            </a:r>
          </a:p>
          <a:p>
            <a:endParaRPr lang="en-GB" sz="2400" dirty="0" smtClean="0"/>
          </a:p>
          <a:p>
            <a:r>
              <a:rPr lang="en-GB" sz="2400" b="1" u="sng" dirty="0" smtClean="0"/>
              <a:t>Group Activity (15mins)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Working together in groups, please work through the question sheets in front of you.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oup_wor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1772816"/>
            <a:ext cx="32403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Contact Details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200" dirty="0" smtClean="0"/>
              <a:t>	  </a:t>
            </a:r>
            <a:r>
              <a:rPr lang="en-GB" sz="2200" b="1" u="sng" dirty="0" smtClean="0"/>
              <a:t>Employer’s Team</a:t>
            </a:r>
          </a:p>
          <a:p>
            <a:endParaRPr lang="en-GB" sz="2200" dirty="0" smtClean="0"/>
          </a:p>
          <a:p>
            <a:pPr lvl="1">
              <a:buNone/>
            </a:pPr>
            <a:r>
              <a:rPr lang="en-GB" sz="2200" dirty="0" smtClean="0"/>
              <a:t>Cory Blose 			Employers &amp; Systems Team Manager</a:t>
            </a:r>
          </a:p>
          <a:p>
            <a:pPr lvl="1">
              <a:buNone/>
            </a:pPr>
            <a:r>
              <a:rPr lang="en-GB" sz="2200" dirty="0" smtClean="0"/>
              <a:t>Richard Sultana 		Employer Liaison Officer</a:t>
            </a:r>
          </a:p>
          <a:p>
            <a:pPr lvl="1">
              <a:buNone/>
            </a:pPr>
            <a:r>
              <a:rPr lang="en-GB" sz="2200" dirty="0" smtClean="0"/>
              <a:t>Mark McAuliffe		Employer Liaison Officer</a:t>
            </a:r>
          </a:p>
          <a:p>
            <a:pPr lvl="1">
              <a:buNone/>
            </a:pPr>
            <a:r>
              <a:rPr lang="en-GB" sz="2200" dirty="0" smtClean="0"/>
              <a:t>Kate Escudier		Pensions Officer</a:t>
            </a:r>
          </a:p>
          <a:p>
            <a:pPr lvl="1">
              <a:buNone/>
            </a:pPr>
            <a:r>
              <a:rPr lang="en-GB" sz="2200" dirty="0" smtClean="0"/>
              <a:t>Amy Hughes		Pensions Officer</a:t>
            </a:r>
          </a:p>
          <a:p>
            <a:pPr lvl="1">
              <a:buNone/>
            </a:pPr>
            <a:endParaRPr lang="en-GB" sz="2200" dirty="0" smtClean="0"/>
          </a:p>
          <a:p>
            <a:r>
              <a:rPr lang="en-GB" sz="2200" dirty="0" smtClean="0"/>
              <a:t>Tel: 01604 364621</a:t>
            </a:r>
          </a:p>
          <a:p>
            <a:r>
              <a:rPr lang="en-GB" sz="2200" dirty="0" smtClean="0"/>
              <a:t>E-mail: penemployers@northamptonshire.gov.uk </a:t>
            </a:r>
          </a:p>
          <a:p>
            <a:r>
              <a:rPr lang="en-GB" sz="2200" dirty="0" smtClean="0"/>
              <a:t>Web: pensions.cnorthamptonshire.gov.uk</a:t>
            </a:r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Questions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24944"/>
            <a:ext cx="4762872" cy="16127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question-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2527162"/>
            <a:ext cx="3096344" cy="3201593"/>
          </a:xfrm>
          <a:prstGeom prst="rect">
            <a:avLst/>
          </a:prstGeom>
        </p:spPr>
      </p:pic>
      <p:pic>
        <p:nvPicPr>
          <p:cNvPr id="7" name="Picture 6" descr="LGSS-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25" y="64611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1484784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Thank you for attending the workshop today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Agenda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Introduction</a:t>
            </a:r>
          </a:p>
          <a:p>
            <a:r>
              <a:rPr lang="en-GB" sz="2400" dirty="0" smtClean="0"/>
              <a:t>What is the appeal process</a:t>
            </a:r>
          </a:p>
          <a:p>
            <a:r>
              <a:rPr lang="en-GB" sz="2400" dirty="0" smtClean="0"/>
              <a:t>Internal Dispute Resolution </a:t>
            </a:r>
            <a:r>
              <a:rPr lang="en-GB" sz="2400" dirty="0" smtClean="0"/>
              <a:t>P</a:t>
            </a:r>
            <a:r>
              <a:rPr lang="en-GB" sz="2400" dirty="0" smtClean="0"/>
              <a:t>rocedure</a:t>
            </a:r>
            <a:endParaRPr lang="en-GB" sz="2400" dirty="0" smtClean="0"/>
          </a:p>
          <a:p>
            <a:r>
              <a:rPr lang="en-GB" sz="2400" dirty="0" smtClean="0"/>
              <a:t>Key points of the </a:t>
            </a:r>
            <a:r>
              <a:rPr lang="en-GB" sz="2400" dirty="0" smtClean="0"/>
              <a:t>IDRP</a:t>
            </a:r>
            <a:endParaRPr lang="en-GB" sz="2400" dirty="0" smtClean="0"/>
          </a:p>
          <a:p>
            <a:r>
              <a:rPr lang="en-GB" sz="2400" dirty="0" smtClean="0"/>
              <a:t>Stages of the </a:t>
            </a:r>
            <a:r>
              <a:rPr lang="en-GB" sz="2400" dirty="0" smtClean="0"/>
              <a:t>IDRP</a:t>
            </a:r>
            <a:endParaRPr lang="en-GB" sz="2400" dirty="0" smtClean="0"/>
          </a:p>
          <a:p>
            <a:r>
              <a:rPr lang="en-GB" sz="2400" dirty="0" smtClean="0"/>
              <a:t>Case studies</a:t>
            </a:r>
          </a:p>
          <a:p>
            <a:r>
              <a:rPr lang="en-GB" sz="2400" dirty="0" smtClean="0"/>
              <a:t>Where to find more information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9" name="Content Placeholder 8" descr="content pictur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580112" y="1628800"/>
            <a:ext cx="3092152" cy="3600400"/>
          </a:xfrm>
        </p:spPr>
      </p:pic>
      <p:pic>
        <p:nvPicPr>
          <p:cNvPr id="5" name="Picture 3" descr="LGSS-logo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Why do we </a:t>
            </a:r>
            <a:r>
              <a:rPr lang="en-GB" b="1" dirty="0" smtClean="0">
                <a:solidFill>
                  <a:srgbClr val="00B0F0"/>
                </a:solidFill>
              </a:rPr>
              <a:t>need IDRP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r>
              <a:rPr lang="en-GB" sz="2400" dirty="0" smtClean="0"/>
              <a:t>Whenever a </a:t>
            </a:r>
            <a:r>
              <a:rPr lang="en-GB" sz="2400" dirty="0" smtClean="0"/>
              <a:t>member or a prospective member </a:t>
            </a:r>
            <a:r>
              <a:rPr lang="en-GB" sz="2400" dirty="0" smtClean="0"/>
              <a:t>disputes </a:t>
            </a:r>
            <a:r>
              <a:rPr lang="en-GB" sz="2400" dirty="0" smtClean="0"/>
              <a:t>a Pension </a:t>
            </a:r>
            <a:r>
              <a:rPr lang="en-GB" sz="2400" dirty="0" smtClean="0"/>
              <a:t>decision you have made = IDRP</a:t>
            </a:r>
          </a:p>
          <a:p>
            <a:endParaRPr lang="en-GB" sz="2400" dirty="0" smtClean="0"/>
          </a:p>
          <a:p>
            <a:r>
              <a:rPr lang="en-GB" sz="2400" dirty="0" smtClean="0"/>
              <a:t>You have an obligation to </a:t>
            </a:r>
            <a:r>
              <a:rPr lang="en-GB" sz="2400" dirty="0" smtClean="0"/>
              <a:t>inform </a:t>
            </a:r>
            <a:r>
              <a:rPr lang="en-GB" sz="2400" dirty="0" smtClean="0"/>
              <a:t>the member ... How, Why and Where?</a:t>
            </a:r>
          </a:p>
          <a:p>
            <a:endParaRPr lang="en-GB" sz="2400" dirty="0" smtClean="0"/>
          </a:p>
          <a:p>
            <a:r>
              <a:rPr lang="en-GB" sz="2400" dirty="0" smtClean="0"/>
              <a:t>Being a good employer by having clear and concise communication with </a:t>
            </a:r>
            <a:r>
              <a:rPr lang="en-GB" sz="2400" dirty="0" smtClean="0"/>
              <a:t>your </a:t>
            </a:r>
            <a:r>
              <a:rPr lang="en-GB" sz="2400" dirty="0" smtClean="0"/>
              <a:t>employee.</a:t>
            </a:r>
          </a:p>
          <a:p>
            <a:endParaRPr lang="en-GB" sz="2000" dirty="0" smtClean="0"/>
          </a:p>
          <a:p>
            <a:endParaRPr lang="en-GB" sz="1600" dirty="0" smtClean="0"/>
          </a:p>
          <a:p>
            <a:endParaRPr lang="en-GB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What is the Pensions Appeal Process?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6"/>
          </a:xfrm>
        </p:spPr>
        <p:txBody>
          <a:bodyPr>
            <a:noAutofit/>
          </a:bodyPr>
          <a:lstStyle/>
          <a:p>
            <a:r>
              <a:rPr lang="en-GB" sz="2400" dirty="0" smtClean="0"/>
              <a:t>Who could be involved in the IDRP process?</a:t>
            </a:r>
          </a:p>
          <a:p>
            <a:endParaRPr lang="en-GB" sz="2400" dirty="0" smtClean="0"/>
          </a:p>
          <a:p>
            <a:pPr marL="914400" lvl="1" indent="-457200">
              <a:buNone/>
            </a:pPr>
            <a:r>
              <a:rPr lang="en-GB" sz="2400" dirty="0" smtClean="0"/>
              <a:t>The </a:t>
            </a:r>
            <a:r>
              <a:rPr lang="en-GB" sz="2400" dirty="0" smtClean="0"/>
              <a:t>Member</a:t>
            </a:r>
          </a:p>
          <a:p>
            <a:pPr marL="914400" lvl="1" indent="-457200">
              <a:buNone/>
            </a:pPr>
            <a:r>
              <a:rPr lang="en-GB" sz="2400" dirty="0" smtClean="0"/>
              <a:t>The Pensions Advisory Service (TPAS)</a:t>
            </a:r>
            <a:endParaRPr lang="en-GB" sz="2400" dirty="0" smtClean="0"/>
          </a:p>
          <a:p>
            <a:pPr marL="914400" lvl="1" indent="-457200">
              <a:buNone/>
            </a:pPr>
            <a:r>
              <a:rPr lang="en-GB" sz="2400" dirty="0" smtClean="0"/>
              <a:t>You (The Employer)</a:t>
            </a:r>
          </a:p>
          <a:p>
            <a:pPr marL="914400" lvl="1" indent="-457200">
              <a:buNone/>
            </a:pPr>
            <a:r>
              <a:rPr lang="en-GB" sz="2400" dirty="0" smtClean="0"/>
              <a:t>Administrating Authority</a:t>
            </a:r>
          </a:p>
          <a:p>
            <a:pPr marL="914400" lvl="1" indent="-457200">
              <a:buNone/>
            </a:pPr>
            <a:r>
              <a:rPr lang="en-GB" sz="2400" dirty="0" smtClean="0"/>
              <a:t>Pension Ombudsman</a:t>
            </a:r>
          </a:p>
          <a:p>
            <a:endParaRPr lang="en-GB" sz="2400" dirty="0" smtClean="0"/>
          </a:p>
          <a:p>
            <a:r>
              <a:rPr lang="en-GB" sz="2400" dirty="0" smtClean="0"/>
              <a:t>Can you tell me how many stages there are in the process, and what each stage is called?</a:t>
            </a:r>
          </a:p>
        </p:txBody>
      </p:sp>
      <p:pic>
        <p:nvPicPr>
          <p:cNvPr id="4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141277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nternal </a:t>
            </a:r>
            <a:r>
              <a:rPr lang="en-GB" sz="2400" b="1" u="sng" dirty="0" smtClean="0">
                <a:solidFill>
                  <a:srgbClr val="FF0000"/>
                </a:solidFill>
              </a:rPr>
              <a:t>D</a:t>
            </a:r>
            <a:r>
              <a:rPr lang="en-GB" sz="2400" dirty="0" smtClean="0"/>
              <a:t>ispute </a:t>
            </a:r>
            <a:r>
              <a:rPr lang="en-GB" sz="2400" b="1" u="sng" dirty="0" smtClean="0">
                <a:solidFill>
                  <a:srgbClr val="FF0000"/>
                </a:solidFill>
              </a:rPr>
              <a:t>R</a:t>
            </a:r>
            <a:r>
              <a:rPr lang="en-GB" sz="2400" dirty="0" smtClean="0"/>
              <a:t>esolution </a:t>
            </a:r>
            <a:r>
              <a:rPr lang="en-GB" sz="2400" b="1" u="sng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rocedure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B0F0"/>
                </a:solidFill>
              </a:rPr>
              <a:t>Internal Dispute Resolution Procedure (IDRP)</a:t>
            </a:r>
            <a:endParaRPr lang="en-GB" sz="3200" b="1" dirty="0">
              <a:solidFill>
                <a:srgbClr val="00B0F0"/>
              </a:solidFill>
            </a:endParaRPr>
          </a:p>
        </p:txBody>
      </p:sp>
      <p:pic>
        <p:nvPicPr>
          <p:cNvPr id="6" name="Picture 5" descr="S70p-start-finish-markers_PATH_ed-1000x10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628800"/>
            <a:ext cx="3573016" cy="35730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endParaRPr lang="en-GB" sz="2200" dirty="0" smtClean="0"/>
          </a:p>
          <a:p>
            <a:r>
              <a:rPr lang="en-GB" sz="2200" dirty="0" smtClean="0"/>
              <a:t>It is a 4 stage appeal process from start to finish (If it goes the distance)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Stage 1 – An Informal stage</a:t>
            </a:r>
          </a:p>
          <a:p>
            <a:r>
              <a:rPr lang="en-GB" sz="2200" dirty="0" smtClean="0"/>
              <a:t>Stage 2 – A first, formal stage</a:t>
            </a:r>
          </a:p>
          <a:p>
            <a:r>
              <a:rPr lang="en-GB" sz="2200" dirty="0" smtClean="0"/>
              <a:t>Stage 3 – A second, formal stage</a:t>
            </a:r>
          </a:p>
          <a:p>
            <a:r>
              <a:rPr lang="en-GB" sz="2200" dirty="0" smtClean="0"/>
              <a:t>Stage 4 – A final referral to the Pensions Ombudsman</a:t>
            </a:r>
          </a:p>
          <a:p>
            <a:pPr lvl="1"/>
            <a:endParaRPr lang="en-GB" sz="1200" dirty="0"/>
          </a:p>
          <a:p>
            <a:endParaRPr lang="en-GB" sz="2000" dirty="0"/>
          </a:p>
        </p:txBody>
      </p:sp>
      <p:pic>
        <p:nvPicPr>
          <p:cNvPr id="7" name="Picture 6" descr="LGSS-logo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218258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As employers you have to make a number of </a:t>
            </a:r>
            <a:r>
              <a:rPr lang="en-GB" sz="2400" b="1" dirty="0" smtClean="0"/>
              <a:t> pension decisions </a:t>
            </a:r>
            <a:r>
              <a:rPr lang="en-GB" sz="2400" b="1" dirty="0" smtClean="0"/>
              <a:t>which affect a members benefits. Do you know which decisions you make a member could possibly dispute?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913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2200" u="sng" dirty="0" smtClean="0"/>
          </a:p>
          <a:p>
            <a:pPr algn="ctr">
              <a:buNone/>
            </a:pPr>
            <a:r>
              <a:rPr lang="en-GB" sz="2200" u="sng" dirty="0" smtClean="0"/>
              <a:t>Decisions which a member may dispute can be from the following areas</a:t>
            </a:r>
            <a:r>
              <a:rPr lang="en-GB" sz="2200" u="sng" dirty="0" smtClean="0"/>
              <a:t>:</a:t>
            </a:r>
            <a:endParaRPr lang="en-GB" sz="2200" u="sng" dirty="0" smtClean="0"/>
          </a:p>
          <a:p>
            <a:pPr lvl="1" algn="ctr"/>
            <a:r>
              <a:rPr lang="en-GB" sz="2200" u="sng" dirty="0" smtClean="0"/>
              <a:t>Entry to the scheme</a:t>
            </a:r>
          </a:p>
          <a:p>
            <a:pPr lvl="1" algn="ctr"/>
            <a:r>
              <a:rPr lang="en-GB" sz="2200" u="sng" dirty="0" smtClean="0"/>
              <a:t>Ill </a:t>
            </a:r>
            <a:r>
              <a:rPr lang="en-GB" sz="2200" u="sng" dirty="0" smtClean="0"/>
              <a:t>Health retirement</a:t>
            </a:r>
          </a:p>
          <a:p>
            <a:pPr lvl="1" algn="ctr"/>
            <a:r>
              <a:rPr lang="en-GB" sz="2200" u="sng" dirty="0" smtClean="0"/>
              <a:t>Redundancy Retirement</a:t>
            </a:r>
          </a:p>
          <a:p>
            <a:pPr lvl="1" algn="ctr"/>
            <a:r>
              <a:rPr lang="en-GB" sz="2200" u="sng" dirty="0" smtClean="0"/>
              <a:t>Flexible </a:t>
            </a:r>
            <a:r>
              <a:rPr lang="en-GB" sz="2200" u="sng" dirty="0" smtClean="0"/>
              <a:t>Retirement</a:t>
            </a:r>
          </a:p>
          <a:p>
            <a:pPr lvl="1" algn="ctr"/>
            <a:r>
              <a:rPr lang="en-GB" sz="2200" u="sng" dirty="0" smtClean="0"/>
              <a:t>Awarding </a:t>
            </a:r>
            <a:r>
              <a:rPr lang="en-GB" sz="2200" u="sng" dirty="0" smtClean="0"/>
              <a:t>additional pension</a:t>
            </a:r>
          </a:p>
          <a:p>
            <a:endParaRPr lang="en-GB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Key Points of the IDRP process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474840" cy="4785395"/>
          </a:xfrm>
        </p:spPr>
        <p:txBody>
          <a:bodyPr>
            <a:noAutofit/>
          </a:bodyPr>
          <a:lstStyle/>
          <a:p>
            <a:r>
              <a:rPr lang="en-GB" sz="2400" dirty="0" smtClean="0"/>
              <a:t>Provide </a:t>
            </a:r>
            <a:r>
              <a:rPr lang="en-GB" sz="2400" b="1" dirty="0" smtClean="0"/>
              <a:t>‘Disputing an employers decision’ </a:t>
            </a:r>
            <a:r>
              <a:rPr lang="en-GB" sz="2400" dirty="0" smtClean="0"/>
              <a:t>leaflet </a:t>
            </a:r>
            <a:r>
              <a:rPr lang="en-GB" sz="2400" dirty="0" smtClean="0"/>
              <a:t>with any </a:t>
            </a:r>
            <a:r>
              <a:rPr lang="en-GB" sz="2400" dirty="0" smtClean="0"/>
              <a:t>communication notifying a decision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Always try to resolve informally first</a:t>
            </a:r>
          </a:p>
          <a:p>
            <a:endParaRPr lang="en-GB" sz="2400" dirty="0" smtClean="0"/>
          </a:p>
          <a:p>
            <a:r>
              <a:rPr lang="en-GB" sz="2400" dirty="0" smtClean="0"/>
              <a:t>Explain the reasons behind all decisions made</a:t>
            </a:r>
          </a:p>
          <a:p>
            <a:endParaRPr lang="en-GB" sz="2400" dirty="0" smtClean="0"/>
          </a:p>
          <a:p>
            <a:r>
              <a:rPr lang="en-GB" sz="2400" dirty="0" smtClean="0"/>
              <a:t>Appoint an Adjudicator for </a:t>
            </a:r>
            <a:r>
              <a:rPr lang="en-GB" sz="2400" dirty="0" smtClean="0"/>
              <a:t>your formal stage </a:t>
            </a:r>
            <a:r>
              <a:rPr lang="en-GB" sz="2400" dirty="0" smtClean="0"/>
              <a:t>IDRP cases</a:t>
            </a:r>
          </a:p>
        </p:txBody>
      </p:sp>
      <p:pic>
        <p:nvPicPr>
          <p:cNvPr id="7" name="Content Placeholder 6" descr="key point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1844824"/>
            <a:ext cx="4038600" cy="3028007"/>
          </a:xfrm>
        </p:spPr>
      </p:pic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Stage 1 – Informal stage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Member will contact the person stated on the communication they have received, which has </a:t>
            </a:r>
            <a:r>
              <a:rPr lang="en-GB" sz="2400" dirty="0" smtClean="0"/>
              <a:t>informed </a:t>
            </a:r>
            <a:r>
              <a:rPr lang="en-GB" sz="2400" dirty="0" smtClean="0"/>
              <a:t>them of the decision</a:t>
            </a:r>
          </a:p>
          <a:p>
            <a:endParaRPr lang="en-GB" sz="2400" dirty="0" smtClean="0"/>
          </a:p>
          <a:p>
            <a:r>
              <a:rPr lang="en-GB" sz="2400" dirty="0" smtClean="0"/>
              <a:t>Majority of disputes are resolved at this point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Member must be given the decision makers contact details on the notification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For further technical explanation of the decision = Contact LGSS Pensions</a:t>
            </a:r>
          </a:p>
          <a:p>
            <a:endParaRPr lang="en-GB" sz="2400" dirty="0" smtClean="0"/>
          </a:p>
          <a:p>
            <a:r>
              <a:rPr lang="en-GB" sz="2400" dirty="0" smtClean="0"/>
              <a:t>Communication is key</a:t>
            </a:r>
          </a:p>
          <a:p>
            <a:pPr>
              <a:buNone/>
            </a:pPr>
            <a:endParaRPr lang="en-GB" sz="2000" dirty="0" smtClean="0"/>
          </a:p>
          <a:p>
            <a:endParaRPr lang="en-GB" sz="20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Stage 2 – First, formal stage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If the member is not satisfied by the response received at the informal stage, then you will need to start the formal IDRP process</a:t>
            </a:r>
          </a:p>
          <a:p>
            <a:endParaRPr lang="en-GB" sz="2200" dirty="0" smtClean="0"/>
          </a:p>
          <a:p>
            <a:r>
              <a:rPr lang="en-GB" sz="2200" dirty="0" smtClean="0"/>
              <a:t>Question ... </a:t>
            </a:r>
            <a:endParaRPr lang="en-GB" sz="2200" dirty="0"/>
          </a:p>
          <a:p>
            <a:r>
              <a:rPr lang="en-GB" sz="2200" dirty="0" smtClean="0"/>
              <a:t>In order to start this stage the member would need to put the details of the dispute in writing to their employer within a certain amount of time since they were told of the decision.  Do you know how long they have to make this request to you?</a:t>
            </a:r>
          </a:p>
          <a:p>
            <a:endParaRPr lang="en-GB" sz="2200" dirty="0"/>
          </a:p>
          <a:p>
            <a:r>
              <a:rPr lang="en-GB" sz="2200" dirty="0" smtClean="0"/>
              <a:t>Answer ...</a:t>
            </a:r>
            <a:endParaRPr lang="en-GB" sz="2200" dirty="0"/>
          </a:p>
          <a:p>
            <a:r>
              <a:rPr lang="en-GB" sz="2200" dirty="0" smtClean="0"/>
              <a:t>Within </a:t>
            </a:r>
            <a:r>
              <a:rPr lang="en-GB" sz="2200" u="sng" dirty="0" smtClean="0"/>
              <a:t>6 months </a:t>
            </a:r>
            <a:r>
              <a:rPr lang="en-GB" sz="2200" dirty="0" smtClean="0"/>
              <a:t>of the day they were told of the decision they are wishing to </a:t>
            </a:r>
            <a:r>
              <a:rPr lang="en-GB" sz="2200" dirty="0" smtClean="0"/>
              <a:t>dispute.  This time limit may be extended based on the adjudicators decision.</a:t>
            </a:r>
            <a:endParaRPr lang="en-GB" sz="2200" dirty="0"/>
          </a:p>
        </p:txBody>
      </p:sp>
      <p:pic>
        <p:nvPicPr>
          <p:cNvPr id="5" name="Picture 4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842</Words>
  <Application>Microsoft Office PowerPoint</Application>
  <PresentationFormat>On-screen Show (4:3)</PresentationFormat>
  <Paragraphs>150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Pensions Appeal Process </vt:lpstr>
      <vt:lpstr>Agenda</vt:lpstr>
      <vt:lpstr>Why do we need IDRP</vt:lpstr>
      <vt:lpstr>What is the Pensions Appeal Process?</vt:lpstr>
      <vt:lpstr>Internal Dispute Resolution Procedure (IDRP)</vt:lpstr>
      <vt:lpstr>As employers you have to make a number of  pension decisions which affect a members benefits. Do you know which decisions you make a member could possibly dispute?</vt:lpstr>
      <vt:lpstr>Key Points of the IDRP process</vt:lpstr>
      <vt:lpstr>Stage 1 – Informal stage</vt:lpstr>
      <vt:lpstr>Stage 2 – First, formal stage</vt:lpstr>
      <vt:lpstr>Stage 2 – First, formal stage</vt:lpstr>
      <vt:lpstr>Stage 2 – Adjudicators decision</vt:lpstr>
      <vt:lpstr>Stage 3 – Second formal stage </vt:lpstr>
      <vt:lpstr>Stage 3 – Second formal stage</vt:lpstr>
      <vt:lpstr>Stage 4 – Final referral to the Pensions Ombudsman</vt:lpstr>
      <vt:lpstr>Complaints!</vt:lpstr>
      <vt:lpstr>Ill Health Retirement &amp; IDRP</vt:lpstr>
      <vt:lpstr>Contact Details</vt:lpstr>
      <vt:lpstr>Questions</vt:lpstr>
    </vt:vector>
  </TitlesOfParts>
  <Company>Northamptonshire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Pensions Appeal Process</dc:title>
  <dc:creator>rsultana</dc:creator>
  <cp:lastModifiedBy>rsultana</cp:lastModifiedBy>
  <cp:revision>91</cp:revision>
  <dcterms:created xsi:type="dcterms:W3CDTF">2016-04-11T07:36:08Z</dcterms:created>
  <dcterms:modified xsi:type="dcterms:W3CDTF">2016-04-20T11:04:37Z</dcterms:modified>
</cp:coreProperties>
</file>