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7" r:id="rId2"/>
    <p:sldId id="294" r:id="rId3"/>
    <p:sldId id="259" r:id="rId4"/>
    <p:sldId id="281" r:id="rId5"/>
    <p:sldId id="282" r:id="rId6"/>
    <p:sldId id="286" r:id="rId7"/>
    <p:sldId id="287" r:id="rId8"/>
    <p:sldId id="288" r:id="rId9"/>
    <p:sldId id="290" r:id="rId10"/>
    <p:sldId id="289" r:id="rId11"/>
    <p:sldId id="295" r:id="rId12"/>
    <p:sldId id="296" r:id="rId13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/>
              <a:t>Market value of investments at 31 December 2015, £1803.8m</a:t>
            </a:r>
            <a:endParaRPr lang="en-GB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5111249213050423"/>
          <c:y val="0"/>
        </c:manualLayout>
      </c:layout>
    </c:title>
    <c:view3D>
      <c:rotX val="30"/>
      <c:rotY val="200"/>
      <c:depthPercent val="100"/>
      <c:perspective val="0"/>
    </c:view3D>
    <c:plotArea>
      <c:layout>
        <c:manualLayout>
          <c:layoutTarget val="inner"/>
          <c:xMode val="edge"/>
          <c:yMode val="edge"/>
          <c:x val="0.12422925230529962"/>
          <c:y val="0.14849228353712393"/>
          <c:w val="0.8426656297448436"/>
          <c:h val="0.737679881973899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 Allocation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0.10166138947524357"/>
                  <c:y val="9.0715002254651567E-2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-7.0547716920342174E-2"/>
                  <c:y val="6.4332721200912463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-2.645539384512836E-2"/>
                  <c:y val="-3.6311529111144512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3.2334370255156855E-2"/>
                  <c:y val="-0.19922868047341144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0"/>
                  <c:y val="-0.25517998000222197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Diversified Growth Fund (£140.4m)</c:v>
                </c:pt>
                <c:pt idx="1">
                  <c:v>Private Equity (£1.2m)</c:v>
                </c:pt>
                <c:pt idx="2">
                  <c:v>Property (£159.7m)</c:v>
                </c:pt>
                <c:pt idx="3">
                  <c:v>Fixed Income (£324.9m)</c:v>
                </c:pt>
                <c:pt idx="4">
                  <c:v>Equities (£1177.6m)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7.7900000000000039E-2</c:v>
                </c:pt>
                <c:pt idx="1">
                  <c:v>7.0000000000000075E-4</c:v>
                </c:pt>
                <c:pt idx="2">
                  <c:v>8.8500000000000134E-2</c:v>
                </c:pt>
                <c:pt idx="3">
                  <c:v>0.18010000000000001</c:v>
                </c:pt>
                <c:pt idx="4">
                  <c:v>0.65280000000000094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Market value of investments at 31 December 2015, </a:t>
            </a:r>
            <a:r>
              <a:rPr lang="en-US" dirty="0" smtClean="0"/>
              <a:t>£1803.8m</a:t>
            </a:r>
            <a:endParaRPr lang="en-US" dirty="0"/>
          </a:p>
        </c:rich>
      </c:tx>
      <c:layout>
        <c:manualLayout>
          <c:xMode val="edge"/>
          <c:yMode val="edge"/>
          <c:x val="0.15678096331737298"/>
          <c:y val="1.533646020007438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value of investments at 31 December 2015, £2,172.8m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1.7637384552900315E-2"/>
                  <c:y val="-6.4052180697298483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1.5902035475111143E-2"/>
                  <c:y val="-0.1377461683001407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6.1940408260648505E-2"/>
                  <c:y val="-1.21166086215863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6570426601051613"/>
                  <c:y val="-5.9202359158161254E-3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5.5848758152554955E-3"/>
                  <c:y val="3.9876319550556483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5.7765667202733517E-3"/>
                  <c:y val="7.5737760216658734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1.0680393435337799E-2"/>
                  <c:y val="-5.7745395439154086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"/>
                  <c:y val="-8.2175853246579708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1.0971686206086401E-2"/>
                  <c:y val="-6.4541928362266771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3.4186149171039286E-2"/>
                  <c:y val="-4.1776114623098722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-0.11613662917235062"/>
                  <c:y val="-3.5301650492217694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Sheet1!$A$2:$A$11</c:f>
              <c:strCache>
                <c:ptCount val="10"/>
                <c:pt idx="0">
                  <c:v>UBS - Global Eq (£378.1m)</c:v>
                </c:pt>
                <c:pt idx="1">
                  <c:v>Newton - Overseas Eq (£302.8m)</c:v>
                </c:pt>
                <c:pt idx="2">
                  <c:v>Skagen - Global Eq (£86.3m)</c:v>
                </c:pt>
                <c:pt idx="3">
                  <c:v>Majedie - UK Eq (£216m)</c:v>
                </c:pt>
                <c:pt idx="4">
                  <c:v>CBRE - Property (£156.7m)</c:v>
                </c:pt>
                <c:pt idx="5">
                  <c:v>Baillie Gifford - DGF (£140.4m)</c:v>
                </c:pt>
                <c:pt idx="6">
                  <c:v>Catapult Venture Managers (£1.2m)</c:v>
                </c:pt>
                <c:pt idx="7">
                  <c:v>UBS - Index Linked (£154.7m)</c:v>
                </c:pt>
                <c:pt idx="8">
                  <c:v>UBS - UK Equity (£197.4m)</c:v>
                </c:pt>
                <c:pt idx="9">
                  <c:v>Wellington - Bonds (£170.2m)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0.21000000000000016</c:v>
                </c:pt>
                <c:pt idx="1">
                  <c:v>0.16800000000000001</c:v>
                </c:pt>
                <c:pt idx="2">
                  <c:v>4.8000000000000001E-2</c:v>
                </c:pt>
                <c:pt idx="3">
                  <c:v>0.12000000000000002</c:v>
                </c:pt>
                <c:pt idx="4">
                  <c:v>8.7000000000000022E-2</c:v>
                </c:pt>
                <c:pt idx="5">
                  <c:v>7.8000000000000014E-2</c:v>
                </c:pt>
                <c:pt idx="6">
                  <c:v>1.0000000000000013E-3</c:v>
                </c:pt>
                <c:pt idx="7">
                  <c:v>8.6000000000000021E-2</c:v>
                </c:pt>
                <c:pt idx="8">
                  <c:v>0.10900000000000008</c:v>
                </c:pt>
                <c:pt idx="9">
                  <c:v>9.4000000000000028E-2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080955-2A21-479E-8A1C-9BC74D2A22F8}" type="datetimeFigureOut">
              <a:rPr lang="en-GB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04E30D-1E49-4F14-B80E-8413D7E319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CBFFD-1F82-456E-AE52-90F52D25768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0D5C-4227-4946-8BE2-9CC084CC9E1B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FB95-EB92-4D73-A2D5-D5DE956FCE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4B8A-6E0D-4BBB-BB9D-7A94A491B1CF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776-AAF3-4F2E-9D5B-162BE1B671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B53E-3A0D-49F7-A6D2-872E70034A1A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733B-176A-41A6-8A4B-5C53E48EA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542D-D94C-4F34-A3F4-E9DF6074ED8C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B996D-83A0-4563-BE11-62287CD2E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D75F-BB24-4736-BA5E-583662E24C7A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0D25-6309-4884-9D57-A9891FCD22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DA1F-55A8-42C3-8544-166A608FA6DA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A3DD-3036-4A71-A4F8-D81CA386DB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0F7E-3EDC-40CC-8A71-E1E795722987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4FD2-53BE-4E87-A2EF-196AF7667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F379-9531-428B-A7BD-B0656385DE86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710B-72CC-4B6F-AF4B-4E8FA7EDBE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1D84-F93F-4438-BA0C-05DA7E1C00B0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F4D1-85A7-482B-82CF-CAD280456C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BE8F-9C33-4F5B-A004-924335C6C6AD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CB30-8657-4F84-9569-58F4157FC2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205A-3EAA-46CD-8681-2F297A78CF03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DFE2-C91F-4B27-A2E8-7A939A526A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3FDDE-2A99-4257-A585-428BA0512583}" type="datetime1">
              <a:rPr lang="en-GB" smtClean="0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3B6B-7CB9-44B4-A36C-71B2F779C6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LGSS Pensions Update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Mark Whitby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Head of Pensions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Implications of pooling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Elected members from constituent funds will oversee the ACCESS pool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Target date 1 April 2018 to establish pool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Backstop legislation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exists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compel funds to pool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Some exemptions to pooling e.g. close ended funds, Direct Property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Role of Pension Committees relatively unchanged except they will no longer appoint investment managers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National savings estimated at £200m-£300m per annum, local savings being modelled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Should result in downward pressure on employer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0" hangingPunct="0">
              <a:defRPr/>
            </a:pPr>
            <a:r>
              <a:rPr lang="en-GB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Other developments: Payroll migration</a:t>
            </a:r>
            <a:endParaRPr lang="en-GB" sz="32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1576537"/>
            <a:ext cx="842493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Pensions payroll moving from Oracle to</a:t>
            </a:r>
            <a:r>
              <a:rPr lang="en-GB" sz="2000" i="1" dirty="0" smtClean="0"/>
              <a:t> Altair </a:t>
            </a:r>
            <a:r>
              <a:rPr lang="en-GB" sz="2000" dirty="0" smtClean="0"/>
              <a:t>payroll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Altair is our modular pensions administration platform: </a:t>
            </a:r>
          </a:p>
          <a:p>
            <a:r>
              <a:rPr lang="en-GB" sz="2000" dirty="0" smtClean="0"/>
              <a:t>	- Database, Calculations, Imaging, Workflow, </a:t>
            </a:r>
          </a:p>
          <a:p>
            <a:r>
              <a:rPr lang="en-GB" sz="2000" dirty="0" smtClean="0"/>
              <a:t>	  Self-service, Payroll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Parallel running June/July, Live August 2016  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Integrated solution</a:t>
            </a:r>
          </a:p>
          <a:p>
            <a:r>
              <a:rPr lang="en-GB" sz="2000" dirty="0" smtClean="0"/>
              <a:t>             - Reduced double keying, errors and reconciliations</a:t>
            </a:r>
          </a:p>
          <a:p>
            <a:r>
              <a:rPr lang="en-GB" sz="2000" dirty="0" smtClean="0"/>
              <a:t>             - Reduced cost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endParaRPr lang="en-GB" dirty="0"/>
          </a:p>
        </p:txBody>
      </p:sp>
      <p:pic>
        <p:nvPicPr>
          <p:cNvPr id="9" name="Picture 2" descr="http://www.customercentric.info/wp-content/uploads/2013/05/Big-Dat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564904"/>
            <a:ext cx="194421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0" hangingPunct="0">
              <a:defRPr/>
            </a:pPr>
            <a:r>
              <a:rPr lang="en-GB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Other developments: Self-service</a:t>
            </a:r>
            <a:endParaRPr lang="en-GB" sz="3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807098"/>
            <a:ext cx="84249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</a:t>
            </a:r>
            <a:r>
              <a:rPr lang="en-GB" sz="2000" b="1" dirty="0" smtClean="0"/>
              <a:t>Employer self-service (ESS) </a:t>
            </a:r>
            <a:r>
              <a:rPr lang="en-GB" sz="2000" dirty="0" smtClean="0"/>
              <a:t>now being used by around half of scheme employers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Thousands of secure ESS transactions each year: new starters, updates, leavers, etcetera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</a:t>
            </a:r>
            <a:r>
              <a:rPr lang="en-GB" sz="2000" b="1" dirty="0" smtClean="0"/>
              <a:t>Member self-service (MSS) </a:t>
            </a:r>
            <a:r>
              <a:rPr lang="en-GB" sz="2000" dirty="0" smtClean="0"/>
              <a:t>- we are moving to electronic issue of active annual benefit statements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Final MSS invite letter has been issued to scheme members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MSS take up still below expectations - yet only 200 members opted out of electronic statements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Encourage employers and members to use self-service facilities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Fund developments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1412776"/>
            <a:ext cx="84249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Fund performance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Asset pooling: ACCESS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Payroll migration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Self-service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Whole Fund Performance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1743" t="31681" r="12464" b="31129"/>
          <a:stretch>
            <a:fillRect/>
          </a:stretch>
        </p:blipFill>
        <p:spPr bwMode="auto">
          <a:xfrm>
            <a:off x="179512" y="1412776"/>
            <a:ext cx="8710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23528" y="274638"/>
            <a:ext cx="8424936" cy="1210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Fund Asset Structure at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31 December 2015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51520" y="105273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Investment Managers at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31 December 2015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9512" y="1124744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Summer 2015 Budget – ‘...administering authorities [must] pool investments to significantly reduce costs, while maintaining overall investment performance...local authorities to come forward with their own proposals to meet common criteria for delivering savings’.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Autumn statement - Creation of 6 “British Wealth Funds”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each with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Asset pool(s) that achieve the benefits of scale (min £25bn)</a:t>
            </a: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Strong governance and decision making</a:t>
            </a: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Reduced costs and excellent value for money</a:t>
            </a: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Improved capacity to invest in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Initial stages – reporting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 February: commitment to pooling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 July: full detail including projected savings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1888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Asset pooling: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journey so far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February pooling proposals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4915586" cy="5287113"/>
          </a:xfrm>
          <a:prstGeom prst="rect">
            <a:avLst/>
          </a:prstGeom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5067299" y="1112838"/>
            <a:ext cx="3705225" cy="2676525"/>
            <a:chOff x="3192" y="701"/>
            <a:chExt cx="2334" cy="168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98" y="709"/>
              <a:ext cx="232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198" y="855"/>
              <a:ext cx="1028" cy="1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198" y="993"/>
              <a:ext cx="1028" cy="146"/>
            </a:xfrm>
            <a:prstGeom prst="rect">
              <a:avLst/>
            </a:prstGeom>
            <a:solidFill>
              <a:srgbClr val="6EC04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198" y="1131"/>
              <a:ext cx="1028" cy="145"/>
            </a:xfrm>
            <a:prstGeom prst="rect">
              <a:avLst/>
            </a:prstGeom>
            <a:solidFill>
              <a:srgbClr val="3FA6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198" y="1268"/>
              <a:ext cx="1028" cy="146"/>
            </a:xfrm>
            <a:prstGeom prst="rect">
              <a:avLst/>
            </a:prstGeom>
            <a:solidFill>
              <a:srgbClr val="F3984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198" y="1406"/>
              <a:ext cx="1028" cy="146"/>
            </a:xfrm>
            <a:prstGeom prst="rect">
              <a:avLst/>
            </a:prstGeom>
            <a:solidFill>
              <a:srgbClr val="F97F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198" y="1544"/>
              <a:ext cx="1028" cy="146"/>
            </a:xfrm>
            <a:prstGeom prst="rect">
              <a:avLst/>
            </a:prstGeom>
            <a:solidFill>
              <a:srgbClr val="B7E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198" y="1682"/>
              <a:ext cx="1028" cy="146"/>
            </a:xfrm>
            <a:prstGeom prst="rect">
              <a:avLst/>
            </a:prstGeom>
            <a:solidFill>
              <a:srgbClr val="9BD2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198" y="1842"/>
              <a:ext cx="1028" cy="14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198" y="1979"/>
              <a:ext cx="1028" cy="14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198" y="2160"/>
              <a:ext cx="1028" cy="15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217" y="71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Legend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239" y="8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239" y="1001"/>
              <a:ext cx="4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ACCESS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239" y="1139"/>
              <a:ext cx="6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Border to Coast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239" y="1276"/>
              <a:ext cx="5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Brunel / SW+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239" y="1414"/>
              <a:ext cx="3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Central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239" y="1552"/>
              <a:ext cx="5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Lancs/LPFA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239" y="1690"/>
              <a:ext cx="10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Northern Powerhouse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239" y="182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241" y="1842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London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4241" y="1979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Wales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4241" y="2160"/>
              <a:ext cx="6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Scotland/NI/IoM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192" y="701"/>
              <a:ext cx="12" cy="16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5506" y="717"/>
              <a:ext cx="13" cy="16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204" y="701"/>
              <a:ext cx="2322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204" y="847"/>
              <a:ext cx="2322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204" y="2371"/>
              <a:ext cx="2322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GSS-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Our asset pool: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3260714"/>
              </p:ext>
            </p:extLst>
          </p:nvPr>
        </p:nvGraphicFramePr>
        <p:xfrm>
          <a:off x="1108365" y="1221248"/>
          <a:ext cx="6544940" cy="45840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25372"/>
                <a:gridCol w="1251568"/>
                <a:gridCol w="1368000"/>
              </a:tblGrid>
              <a:tr h="683550"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Authority</a:t>
                      </a:r>
                      <a:r>
                        <a:rPr lang="en-GB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£m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Cumulative £m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Cambridgeshire County Council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2,268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2,268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East Sussex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2,740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5,008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Essex County Council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4,906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9,914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Hampshire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5,111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15,025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Hertfordshire County Council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3,560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Isle of Wight Council 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483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19,068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Kent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4,515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23,583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Norfolk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2,930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26,513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Northamptonshire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1,850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28,363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7033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 dirty="0">
                          <a:effectLst/>
                        </a:rPr>
                        <a:t>Suffolk County Council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2,193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30,556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0134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u="none" strike="noStrike">
                          <a:effectLst/>
                        </a:rPr>
                        <a:t>West Sussex County Council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2,964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33,520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804696" cy="89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39952" y="2912375"/>
            <a:ext cx="1656183" cy="80465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39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“Operator”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48264" y="2082553"/>
            <a:ext cx="1872207" cy="770383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Managers </a:t>
            </a:r>
            <a:r>
              <a:rPr lang="en-GB" sz="1200" dirty="0" smtClean="0"/>
              <a:t>(internal/external)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76210" y="1191692"/>
            <a:ext cx="1672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Service </a:t>
            </a:r>
          </a:p>
          <a:p>
            <a:pPr algn="ctr"/>
            <a:r>
              <a:rPr lang="en-GB" sz="2400" b="1" dirty="0" smtClean="0"/>
              <a:t>providers 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08395" y="1186284"/>
            <a:ext cx="907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F06A00"/>
                </a:solidFill>
              </a:rPr>
              <a:t>Pool</a:t>
            </a:r>
            <a:endParaRPr lang="en-GB" sz="2600" b="1" dirty="0">
              <a:solidFill>
                <a:srgbClr val="F06A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23728" y="1916832"/>
            <a:ext cx="1135062" cy="914399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Assets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8264" y="2996952"/>
            <a:ext cx="1872208" cy="720080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Fund Administrator</a:t>
            </a:r>
            <a:endParaRPr lang="en-GB" sz="1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6948264" y="3861048"/>
            <a:ext cx="1872208" cy="720080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Audit, tax, </a:t>
            </a:r>
            <a:r>
              <a:rPr lang="en-GB" dirty="0" smtClean="0"/>
              <a:t>legal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948264" y="4725144"/>
            <a:ext cx="1872208" cy="720080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Depositary/ Custodian</a:t>
            </a:r>
            <a:endParaRPr lang="en-GB" sz="1200" dirty="0"/>
          </a:p>
        </p:txBody>
      </p:sp>
      <p:sp>
        <p:nvSpPr>
          <p:cNvPr id="11" name="Right Arrow 10"/>
          <p:cNvSpPr/>
          <p:nvPr/>
        </p:nvSpPr>
        <p:spPr>
          <a:xfrm>
            <a:off x="6037684" y="3068960"/>
            <a:ext cx="814910" cy="718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135165" y="3024788"/>
            <a:ext cx="1135062" cy="915590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Assets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135165" y="4175844"/>
            <a:ext cx="1135062" cy="909340"/>
          </a:xfrm>
          <a:prstGeom prst="roundRect">
            <a:avLst/>
          </a:prstGeom>
          <a:solidFill>
            <a:srgbClr val="5B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Assets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29594" y="2374031"/>
            <a:ext cx="494134" cy="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23965" y="3429000"/>
            <a:ext cx="571771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1602606" y="4630514"/>
            <a:ext cx="532559" cy="25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3635896" y="1902566"/>
            <a:ext cx="2761776" cy="684042"/>
          </a:xfrm>
          <a:prstGeom prst="roundRect">
            <a:avLst/>
          </a:prstGeom>
          <a:solidFill>
            <a:srgbClr val="F06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Pool Joint Governance committee (EMs)</a:t>
            </a:r>
            <a:endParaRPr lang="en-GB" b="1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3614674" y="3939307"/>
            <a:ext cx="2782998" cy="164874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 smtClean="0"/>
              <a:t>Pooled vehicle(s)                    (</a:t>
            </a:r>
            <a:r>
              <a:rPr lang="en-GB" sz="1700" b="1" dirty="0" err="1" smtClean="0"/>
              <a:t>eg</a:t>
            </a:r>
            <a:r>
              <a:rPr lang="en-GB" sz="1700" b="1" dirty="0" smtClean="0"/>
              <a:t> build or rent ACS)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 smtClean="0"/>
              <a:t>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 err="1" smtClean="0"/>
              <a:t>IMAs</a:t>
            </a:r>
            <a:r>
              <a:rPr lang="en-GB" sz="1700" b="1" dirty="0" smtClean="0"/>
              <a:t> with managers (use their vehicles)</a:t>
            </a:r>
            <a:endParaRPr lang="en-GB" sz="1700" b="1" dirty="0"/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3270227" y="3482583"/>
            <a:ext cx="437677" cy="522481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3270227" y="4630514"/>
            <a:ext cx="365669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3258790" y="2374032"/>
            <a:ext cx="737146" cy="156527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520" y="1052736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06A00"/>
                </a:solidFill>
              </a:rPr>
              <a:t>Individual </a:t>
            </a:r>
          </a:p>
          <a:p>
            <a:pPr algn="ctr"/>
            <a:r>
              <a:rPr lang="en-GB" sz="2400" b="1" dirty="0" smtClean="0">
                <a:solidFill>
                  <a:srgbClr val="F06A00"/>
                </a:solidFill>
              </a:rPr>
              <a:t>Funds</a:t>
            </a:r>
            <a:endParaRPr lang="en-GB" sz="2400" b="1" dirty="0">
              <a:solidFill>
                <a:srgbClr val="F06A00"/>
              </a:solidFill>
            </a:endParaRPr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539552" y="1916832"/>
            <a:ext cx="1162050" cy="3173412"/>
            <a:chOff x="783021" y="2096814"/>
            <a:chExt cx="1161393" cy="3174123"/>
          </a:xfrm>
        </p:grpSpPr>
        <p:sp>
          <p:nvSpPr>
            <p:cNvPr id="24" name="Rounded Rectangle 23"/>
            <p:cNvSpPr/>
            <p:nvPr/>
          </p:nvSpPr>
          <p:spPr>
            <a:xfrm>
              <a:off x="794127" y="2096814"/>
              <a:ext cx="1150287" cy="914605"/>
            </a:xfrm>
            <a:prstGeom prst="roundRect">
              <a:avLst/>
            </a:prstGeom>
            <a:solidFill>
              <a:srgbClr val="5BC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/>
                <a:t>Fund 1</a:t>
              </a:r>
              <a:endParaRPr lang="en-GB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98887" y="3205137"/>
              <a:ext cx="1134420" cy="914605"/>
            </a:xfrm>
            <a:prstGeom prst="roundRect">
              <a:avLst/>
            </a:prstGeom>
            <a:solidFill>
              <a:srgbClr val="5BC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/>
                <a:t>Fund 2</a:t>
              </a:r>
              <a:endParaRPr lang="en-GB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83021" y="4356332"/>
              <a:ext cx="1134420" cy="914605"/>
            </a:xfrm>
            <a:prstGeom prst="roundRect">
              <a:avLst/>
            </a:prstGeom>
            <a:solidFill>
              <a:srgbClr val="5BC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/>
                <a:t>Fund </a:t>
              </a:r>
              <a:r>
                <a:rPr lang="en-GB" dirty="0"/>
                <a:t>3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71296" y="1115616"/>
            <a:ext cx="4612625" cy="4761656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778723" y="1124744"/>
            <a:ext cx="2185765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 does an asset pool look like?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638</Words>
  <Application>Microsoft Office PowerPoint</Application>
  <PresentationFormat>On-screen Show (4:3)</PresentationFormat>
  <Paragraphs>147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LGSS Pensions Update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Northamptonshire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moakensen</dc:creator>
  <cp:lastModifiedBy>rsultana</cp:lastModifiedBy>
  <cp:revision>315</cp:revision>
  <dcterms:created xsi:type="dcterms:W3CDTF">2011-12-01T09:09:02Z</dcterms:created>
  <dcterms:modified xsi:type="dcterms:W3CDTF">2016-04-20T12:41:16Z</dcterms:modified>
</cp:coreProperties>
</file>