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303" r:id="rId4"/>
    <p:sldId id="343" r:id="rId5"/>
    <p:sldId id="378" r:id="rId6"/>
    <p:sldId id="380" r:id="rId7"/>
    <p:sldId id="279" r:id="rId8"/>
    <p:sldId id="382" r:id="rId9"/>
    <p:sldId id="381" r:id="rId10"/>
    <p:sldId id="383" r:id="rId11"/>
    <p:sldId id="375" r:id="rId12"/>
    <p:sldId id="372" r:id="rId13"/>
    <p:sldId id="373" r:id="rId14"/>
    <p:sldId id="376" r:id="rId15"/>
    <p:sldId id="374" r:id="rId16"/>
    <p:sldId id="367" r:id="rId17"/>
    <p:sldId id="299" r:id="rId18"/>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lose" initials="C" lastIdx="5" clrIdx="0"/>
  <p:cmAuthor id="1" name="Besargent" initials="B" lastIdx="0" clrIdx="1"/>
  <p:cmAuthor id="2" name="Kescudier" initials="K" lastIdx="2" clrIdx="2">
    <p:extLst>
      <p:ext uri="{19B8F6BF-5375-455C-9EA6-DF929625EA0E}">
        <p15:presenceInfo xmlns:p15="http://schemas.microsoft.com/office/powerpoint/2012/main" userId="Kescud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890"/>
    <a:srgbClr val="009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8" autoAdjust="0"/>
    <p:restoredTop sz="81454" autoAdjust="0"/>
  </p:normalViewPr>
  <p:slideViewPr>
    <p:cSldViewPr>
      <p:cViewPr varScale="1">
        <p:scale>
          <a:sx n="94" d="100"/>
          <a:sy n="94" d="100"/>
        </p:scale>
        <p:origin x="7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250"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1" y="2"/>
            <a:ext cx="2889250" cy="493713"/>
          </a:xfrm>
          <a:prstGeom prst="rect">
            <a:avLst/>
          </a:prstGeom>
        </p:spPr>
        <p:txBody>
          <a:bodyPr vert="horz" lIns="91440" tIns="45720" rIns="91440" bIns="45720" rtlCol="0"/>
          <a:lstStyle>
            <a:lvl1pPr algn="r">
              <a:defRPr sz="1200"/>
            </a:lvl1pPr>
          </a:lstStyle>
          <a:p>
            <a:pPr>
              <a:defRPr/>
            </a:pPr>
            <a:fld id="{D76C3392-CB26-4B89-88E1-D7DCBD9C687D}" type="datetimeFigureOut">
              <a:rPr lang="en-GB"/>
              <a:pPr>
                <a:defRPr/>
              </a:pPr>
              <a:t>15/11/2018</a:t>
            </a:fld>
            <a:endParaRPr lang="en-GB"/>
          </a:p>
        </p:txBody>
      </p:sp>
      <p:sp>
        <p:nvSpPr>
          <p:cNvPr id="4" name="Footer Placeholder 3"/>
          <p:cNvSpPr>
            <a:spLocks noGrp="1"/>
          </p:cNvSpPr>
          <p:nvPr>
            <p:ph type="ftr" sz="quarter" idx="2"/>
          </p:nvPr>
        </p:nvSpPr>
        <p:spPr>
          <a:xfrm>
            <a:off x="1" y="9377363"/>
            <a:ext cx="2889250" cy="493712"/>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1" y="9377363"/>
            <a:ext cx="2889250" cy="493712"/>
          </a:xfrm>
          <a:prstGeom prst="rect">
            <a:avLst/>
          </a:prstGeom>
        </p:spPr>
        <p:txBody>
          <a:bodyPr vert="horz" lIns="91440" tIns="45720" rIns="91440" bIns="45720" rtlCol="0" anchor="b"/>
          <a:lstStyle>
            <a:lvl1pPr algn="r">
              <a:defRPr sz="1200"/>
            </a:lvl1pPr>
          </a:lstStyle>
          <a:p>
            <a:pPr>
              <a:defRPr/>
            </a:pPr>
            <a:fld id="{C037BC33-D691-44F9-860E-4DBEE664FF29}" type="slidenum">
              <a:rPr lang="en-GB"/>
              <a:pPr>
                <a:defRPr/>
              </a:pPr>
              <a:t>‹#›</a:t>
            </a:fld>
            <a:endParaRPr lang="en-GB"/>
          </a:p>
        </p:txBody>
      </p:sp>
    </p:spTree>
    <p:extLst>
      <p:ext uri="{BB962C8B-B14F-4D97-AF65-F5344CB8AC3E}">
        <p14:creationId xmlns:p14="http://schemas.microsoft.com/office/powerpoint/2010/main" val="376085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250"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778251" y="2"/>
            <a:ext cx="2889250" cy="493713"/>
          </a:xfrm>
          <a:prstGeom prst="rect">
            <a:avLst/>
          </a:prstGeom>
        </p:spPr>
        <p:txBody>
          <a:bodyPr vert="horz" lIns="91440" tIns="45720" rIns="91440" bIns="45720" rtlCol="0"/>
          <a:lstStyle>
            <a:lvl1pPr algn="r">
              <a:defRPr sz="1200"/>
            </a:lvl1pPr>
          </a:lstStyle>
          <a:p>
            <a:pPr>
              <a:defRPr/>
            </a:pPr>
            <a:fld id="{3A1EC0FF-DAF1-419D-8CBA-BE169CFFEECA}" type="datetimeFigureOut">
              <a:rPr lang="en-GB"/>
              <a:pPr>
                <a:defRPr/>
              </a:pPr>
              <a:t>15/11/2018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689477"/>
            <a:ext cx="5335588"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377363"/>
            <a:ext cx="2889250" cy="49371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8251" y="9377363"/>
            <a:ext cx="2889250" cy="493712"/>
          </a:xfrm>
          <a:prstGeom prst="rect">
            <a:avLst/>
          </a:prstGeom>
        </p:spPr>
        <p:txBody>
          <a:bodyPr vert="horz" lIns="91440" tIns="45720" rIns="91440" bIns="45720" rtlCol="0" anchor="b"/>
          <a:lstStyle>
            <a:lvl1pPr algn="r">
              <a:defRPr sz="1200"/>
            </a:lvl1pPr>
          </a:lstStyle>
          <a:p>
            <a:pPr>
              <a:defRPr/>
            </a:pPr>
            <a:fld id="{9DE7AB5C-30C7-45B3-B0C0-37BEE1850B97}" type="slidenum">
              <a:rPr lang="en-GB"/>
              <a:pPr>
                <a:defRPr/>
              </a:pPr>
              <a:t>‹#›</a:t>
            </a:fld>
            <a:endParaRPr lang="en-GB"/>
          </a:p>
        </p:txBody>
      </p:sp>
    </p:spTree>
    <p:extLst>
      <p:ext uri="{BB962C8B-B14F-4D97-AF65-F5344CB8AC3E}">
        <p14:creationId xmlns:p14="http://schemas.microsoft.com/office/powerpoint/2010/main" val="935331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a:t>
            </a:fld>
            <a:endParaRPr lang="en-GB"/>
          </a:p>
        </p:txBody>
      </p:sp>
    </p:spTree>
    <p:extLst>
      <p:ext uri="{BB962C8B-B14F-4D97-AF65-F5344CB8AC3E}">
        <p14:creationId xmlns:p14="http://schemas.microsoft.com/office/powerpoint/2010/main" val="96910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effectLst/>
              </a:rPr>
              <a:t>The same issue can be found on the leaver forms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effectLst/>
              </a:rPr>
              <a:t>Sectin</a:t>
            </a:r>
            <a:r>
              <a:rPr lang="en-GB" dirty="0" smtClean="0">
                <a:effectLst/>
              </a:rPr>
              <a:t> relates</a:t>
            </a:r>
            <a:r>
              <a:rPr lang="en-GB" baseline="0" dirty="0" smtClean="0">
                <a:effectLst/>
              </a:rPr>
              <a:t> to those members subject to the underpin protection and </a:t>
            </a:r>
            <a:r>
              <a:rPr lang="en-GB" sz="1200" kern="1200" baseline="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information needed will depend on the reason for ceasing pensionable employment (detailed in Section 3) combined with the length of LGPS membership with you and, in some cases, 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Contractual days paid per year: common issue: This will be the contractual days/weeks worked plus their annual leave entitlement (including Bank Holidays).  For part time/term time, please also quote the full time equivalent hours/weeks per year.  This will be the full time equivalent for the role (e.g. 37/52.1429, 32.5/52.1429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lvl="0"/>
            <a:endParaRPr lang="en-GB" dirty="0" smtClean="0">
              <a:effectLst/>
            </a:endParaRPr>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10</a:t>
            </a:fld>
            <a:endParaRPr lang="en-GB"/>
          </a:p>
        </p:txBody>
      </p:sp>
    </p:spTree>
    <p:extLst>
      <p:ext uri="{BB962C8B-B14F-4D97-AF65-F5344CB8AC3E}">
        <p14:creationId xmlns:p14="http://schemas.microsoft.com/office/powerpoint/2010/main" val="131622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4:  ensure you only put the current – the from and</a:t>
            </a:r>
            <a:r>
              <a:rPr lang="en-GB" baseline="0" dirty="0" smtClean="0"/>
              <a:t> too is reflected on your YER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CPP: </a:t>
            </a:r>
            <a:r>
              <a:rPr lang="en-GB" sz="1200" kern="1200" dirty="0" smtClean="0">
                <a:solidFill>
                  <a:schemeClr val="tx1"/>
                </a:solidFill>
                <a:effectLst/>
                <a:latin typeface="+mn-lt"/>
                <a:ea typeface="+mn-ea"/>
                <a:cs typeface="+mn-cs"/>
              </a:rPr>
              <a:t>This is the total of the pensionable pay and/or assumed pensionable pay in either section of the Scheme in the Scheme year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April to 31 March).  APP:  if the CPP</a:t>
            </a:r>
            <a:r>
              <a:rPr lang="en-GB" sz="1200" kern="1200" baseline="0" dirty="0" smtClean="0">
                <a:solidFill>
                  <a:schemeClr val="tx1"/>
                </a:solidFill>
                <a:effectLst/>
                <a:latin typeface="+mn-lt"/>
                <a:ea typeface="+mn-ea"/>
                <a:cs typeface="+mn-cs"/>
              </a:rPr>
              <a:t> has elements of ALL put the individual amount of APP here – </a:t>
            </a:r>
            <a:r>
              <a:rPr lang="en-GB" sz="1200" b="1" kern="1200" baseline="0" dirty="0" smtClean="0">
                <a:solidFill>
                  <a:schemeClr val="tx1"/>
                </a:solidFill>
                <a:effectLst/>
                <a:latin typeface="+mn-lt"/>
                <a:ea typeface="+mn-ea"/>
                <a:cs typeface="+mn-cs"/>
              </a:rPr>
              <a:t>NOT combined! </a:t>
            </a: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11</a:t>
            </a:fld>
            <a:endParaRPr lang="en-GB"/>
          </a:p>
        </p:txBody>
      </p:sp>
    </p:spTree>
    <p:extLst>
      <p:ext uri="{BB962C8B-B14F-4D97-AF65-F5344CB8AC3E}">
        <p14:creationId xmlns:p14="http://schemas.microsoft.com/office/powerpoint/2010/main" val="294015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Other periods:</a:t>
            </a:r>
            <a:r>
              <a:rPr lang="en-GB" baseline="0" dirty="0" smtClean="0"/>
              <a:t> </a:t>
            </a:r>
            <a:r>
              <a:rPr lang="en-GB" sz="1200" kern="1200" dirty="0" smtClean="0">
                <a:solidFill>
                  <a:schemeClr val="tx1"/>
                </a:solidFill>
                <a:effectLst/>
                <a:latin typeface="+mn-lt"/>
                <a:ea typeface="+mn-ea"/>
                <a:cs typeface="+mn-cs"/>
              </a:rPr>
              <a:t>, if their pay in one of the 2 preceding years is higher, that year should be used for Final Pay.</a:t>
            </a:r>
            <a:endParaRPr lang="en-GB" dirty="0" smtClean="0">
              <a:effectLst/>
            </a:endParaRPr>
          </a:p>
          <a:p>
            <a:pPr lvl="0"/>
            <a:r>
              <a:rPr lang="en-GB" sz="1200" kern="1200" dirty="0" smtClean="0">
                <a:solidFill>
                  <a:schemeClr val="tx1"/>
                </a:solidFill>
                <a:effectLst/>
                <a:latin typeface="+mn-lt"/>
                <a:ea typeface="+mn-ea"/>
                <a:cs typeface="+mn-cs"/>
              </a:rPr>
              <a:t>If, prior to 01 April 2008, they were subject to an enforced reduction or restriction in pensionable pay and a Certificate of Protection was issued and is still in force to the last day of pensionable employment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the leaving date is within 10 years of the effective date of the Certificate, you must take into account the effect of that Certificate when assessing the period over which the estimated Final Pay is to be calculated.</a:t>
            </a:r>
            <a:endParaRPr lang="en-GB" dirty="0" smtClean="0">
              <a:effectLst/>
            </a:endParaRPr>
          </a:p>
          <a:p>
            <a:r>
              <a:rPr lang="en-GB" sz="1200" kern="1200" dirty="0" smtClean="0">
                <a:solidFill>
                  <a:schemeClr val="tx1"/>
                </a:solidFill>
                <a:effectLst/>
                <a:latin typeface="+mn-lt"/>
                <a:ea typeface="+mn-ea"/>
                <a:cs typeface="+mn-cs"/>
              </a:rPr>
              <a:t>If, after 31 March 2008, the member suffered a reduction or restriction in their full time equivalent pensionable pay, either voluntarily or otherwise, they can elect to use the protection under Regulation 10 of the LGPS (Benefits, Membership and Contribution) Regulations, to allow Final Pay to be determined as an average over an alternative period (a consecutive 3 year period within 13 years of leaving, ending on 31 March).  If they elect to do so, you must calculate Final Pay based on this period</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12</a:t>
            </a:fld>
            <a:endParaRPr lang="en-GB"/>
          </a:p>
        </p:txBody>
      </p:sp>
    </p:spTree>
    <p:extLst>
      <p:ext uri="{BB962C8B-B14F-4D97-AF65-F5344CB8AC3E}">
        <p14:creationId xmlns:p14="http://schemas.microsoft.com/office/powerpoint/2010/main" val="372918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a:t>
            </a:r>
            <a:r>
              <a:rPr lang="en-GB" baseline="0" dirty="0" smtClean="0"/>
              <a:t> </a:t>
            </a:r>
            <a:r>
              <a:rPr lang="en-GB" baseline="0" dirty="0" err="1" smtClean="0"/>
              <a:t>unusal</a:t>
            </a:r>
            <a:r>
              <a:rPr lang="en-GB" baseline="0" dirty="0" smtClean="0"/>
              <a:t> information – need this to calculate members refunds if they qualify</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13</a:t>
            </a:fld>
            <a:endParaRPr lang="en-GB"/>
          </a:p>
        </p:txBody>
      </p:sp>
    </p:spTree>
    <p:extLst>
      <p:ext uri="{BB962C8B-B14F-4D97-AF65-F5344CB8AC3E}">
        <p14:creationId xmlns:p14="http://schemas.microsoft.com/office/powerpoint/2010/main" val="90850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Reason for</a:t>
            </a:r>
            <a:r>
              <a:rPr lang="en-GB" baseline="0" dirty="0" smtClean="0"/>
              <a:t> cessation – different reasons mean different rules and some come at a potential cost to you as the employer e.g. </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14</a:t>
            </a:fld>
            <a:endParaRPr lang="en-GB"/>
          </a:p>
        </p:txBody>
      </p:sp>
    </p:spTree>
    <p:extLst>
      <p:ext uri="{BB962C8B-B14F-4D97-AF65-F5344CB8AC3E}">
        <p14:creationId xmlns:p14="http://schemas.microsoft.com/office/powerpoint/2010/main" val="388729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15</a:t>
            </a:fld>
            <a:endParaRPr lang="en-GB"/>
          </a:p>
        </p:txBody>
      </p:sp>
    </p:spTree>
    <p:extLst>
      <p:ext uri="{BB962C8B-B14F-4D97-AF65-F5344CB8AC3E}">
        <p14:creationId xmlns:p14="http://schemas.microsoft.com/office/powerpoint/2010/main" val="2007276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areas are ill health forms, check website &amp; training sessions</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16</a:t>
            </a:fld>
            <a:endParaRPr lang="en-GB"/>
          </a:p>
        </p:txBody>
      </p:sp>
    </p:spTree>
    <p:extLst>
      <p:ext uri="{BB962C8B-B14F-4D97-AF65-F5344CB8AC3E}">
        <p14:creationId xmlns:p14="http://schemas.microsoft.com/office/powerpoint/2010/main" val="286030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17</a:t>
            </a:fld>
            <a:endParaRPr lang="en-GB"/>
          </a:p>
        </p:txBody>
      </p:sp>
    </p:spTree>
    <p:extLst>
      <p:ext uri="{BB962C8B-B14F-4D97-AF65-F5344CB8AC3E}">
        <p14:creationId xmlns:p14="http://schemas.microsoft.com/office/powerpoint/2010/main" val="237659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Helping to improve the customer journey, appreciate</a:t>
            </a:r>
            <a:r>
              <a:rPr lang="en-GB" baseline="0" dirty="0" smtClean="0"/>
              <a:t> it’s a complex scheme.</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2</a:t>
            </a:fld>
            <a:endParaRPr lang="en-GB"/>
          </a:p>
        </p:txBody>
      </p:sp>
    </p:spTree>
    <p:extLst>
      <p:ext uri="{BB962C8B-B14F-4D97-AF65-F5344CB8AC3E}">
        <p14:creationId xmlns:p14="http://schemas.microsoft.com/office/powerpoint/2010/main" val="257248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Break down to: It’s a complex</a:t>
            </a:r>
            <a:r>
              <a:rPr lang="en-GB" baseline="0" dirty="0" smtClean="0"/>
              <a:t> scheme: 3 areas: administering the benefits – </a:t>
            </a:r>
            <a:r>
              <a:rPr lang="en-GB" baseline="0" dirty="0" err="1" smtClean="0"/>
              <a:t>pottnailly</a:t>
            </a:r>
            <a:r>
              <a:rPr lang="en-GB" baseline="0" dirty="0" smtClean="0"/>
              <a:t> 3 x </a:t>
            </a:r>
            <a:r>
              <a:rPr lang="en-GB" baseline="0" dirty="0" err="1" smtClean="0"/>
              <a:t>lts</a:t>
            </a:r>
            <a:r>
              <a:rPr lang="en-GB" baseline="0" dirty="0" smtClean="0"/>
              <a:t> of </a:t>
            </a:r>
            <a:r>
              <a:rPr lang="en-GB" baseline="0" dirty="0" err="1" smtClean="0"/>
              <a:t>calcualtions</a:t>
            </a:r>
            <a:r>
              <a:rPr lang="en-GB" baseline="0" dirty="0" smtClean="0"/>
              <a:t> 1/49ths career average, 60</a:t>
            </a:r>
            <a:r>
              <a:rPr lang="en-GB" baseline="30000" dirty="0" smtClean="0"/>
              <a:t>th</a:t>
            </a:r>
            <a:r>
              <a:rPr lang="en-GB" baseline="0" dirty="0" smtClean="0"/>
              <a:t> 80</a:t>
            </a:r>
            <a:r>
              <a:rPr lang="en-GB" baseline="30000" dirty="0" smtClean="0"/>
              <a:t>th</a:t>
            </a:r>
            <a:r>
              <a:rPr lang="en-GB" baseline="0" dirty="0" smtClean="0"/>
              <a:t> based on final pay.  </a:t>
            </a:r>
          </a:p>
          <a:p>
            <a:r>
              <a:rPr lang="en-GB" baseline="0" dirty="0" smtClean="0"/>
              <a:t>For valuation purposes: setting </a:t>
            </a:r>
            <a:r>
              <a:rPr lang="en-GB" baseline="0" dirty="0" err="1" smtClean="0"/>
              <a:t>conts</a:t>
            </a:r>
            <a:r>
              <a:rPr lang="en-GB" baseline="0" dirty="0" smtClean="0"/>
              <a:t> rate and reconciling </a:t>
            </a:r>
            <a:r>
              <a:rPr lang="en-GB" baseline="0" dirty="0" err="1" smtClean="0"/>
              <a:t>conts</a:t>
            </a:r>
            <a:r>
              <a:rPr lang="en-GB" baseline="0" dirty="0" smtClean="0"/>
              <a:t> paid, so you don’t have to pay more than you have to as an employer</a:t>
            </a:r>
          </a:p>
          <a:p>
            <a:r>
              <a:rPr lang="en-GB" baseline="0" dirty="0" smtClean="0"/>
              <a:t>Good governance – need to have </a:t>
            </a:r>
            <a:r>
              <a:rPr lang="en-GB" baseline="0" dirty="0" err="1" smtClean="0"/>
              <a:t>nenough</a:t>
            </a:r>
            <a:r>
              <a:rPr lang="en-GB" baseline="0" dirty="0" smtClean="0"/>
              <a:t> information to </a:t>
            </a:r>
            <a:r>
              <a:rPr lang="en-GB" baseline="0" dirty="0" err="1" smtClean="0"/>
              <a:t>amdiiter</a:t>
            </a:r>
            <a:r>
              <a:rPr lang="en-GB" baseline="0" dirty="0" smtClean="0"/>
              <a:t> the </a:t>
            </a:r>
            <a:r>
              <a:rPr lang="en-GB" baseline="0" dirty="0" err="1" smtClean="0"/>
              <a:t>shcme</a:t>
            </a:r>
            <a:r>
              <a:rPr lang="en-GB" baseline="0" dirty="0" smtClean="0"/>
              <a:t> – refer to TPR Code of Practice. </a:t>
            </a:r>
          </a:p>
          <a:p>
            <a:endParaRPr lang="en-GB" baseline="0" dirty="0" smtClean="0"/>
          </a:p>
          <a:p>
            <a:r>
              <a:rPr lang="en-GB" baseline="0" dirty="0" smtClean="0"/>
              <a:t>We need to have each employment </a:t>
            </a:r>
            <a:r>
              <a:rPr lang="en-GB" baseline="0" dirty="0" err="1" smtClean="0"/>
              <a:t>recordeded</a:t>
            </a:r>
            <a:r>
              <a:rPr lang="en-GB" baseline="0" dirty="0" smtClean="0"/>
              <a:t> </a:t>
            </a:r>
            <a:r>
              <a:rPr lang="en-GB" baseline="0" dirty="0" err="1" smtClean="0"/>
              <a:t>seprertaely</a:t>
            </a:r>
            <a:r>
              <a:rPr lang="en-GB" baseline="0" dirty="0" smtClean="0"/>
              <a:t> – each role separate - </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3</a:t>
            </a:fld>
            <a:endParaRPr lang="en-GB"/>
          </a:p>
        </p:txBody>
      </p:sp>
    </p:spTree>
    <p:extLst>
      <p:ext uri="{BB962C8B-B14F-4D97-AF65-F5344CB8AC3E}">
        <p14:creationId xmlns:p14="http://schemas.microsoft.com/office/powerpoint/2010/main" val="14762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Point to PP webinar – point</a:t>
            </a:r>
            <a:r>
              <a:rPr lang="en-GB" altLang="en-US" baseline="0" dirty="0" smtClean="0"/>
              <a:t> out differences between the types of PP</a:t>
            </a:r>
            <a:endParaRPr lang="en-GB" alt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D27BB2-7119-4CF1-93CF-033A12500B3D}" type="slidenum">
              <a:rPr lang="en-GB" altLang="en-US" smtClean="0"/>
              <a:pPr/>
              <a:t>4</a:t>
            </a:fld>
            <a:endParaRPr lang="en-GB" altLang="en-US" smtClean="0"/>
          </a:p>
        </p:txBody>
      </p:sp>
    </p:spTree>
    <p:extLst>
      <p:ext uri="{BB962C8B-B14F-4D97-AF65-F5344CB8AC3E}">
        <p14:creationId xmlns:p14="http://schemas.microsoft.com/office/powerpoint/2010/main" val="320097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MIF and Expression of wish – quite ofte</a:t>
            </a:r>
            <a:r>
              <a:rPr lang="en-GB" altLang="en-US" baseline="0" dirty="0" smtClean="0"/>
              <a:t>n missed off</a:t>
            </a:r>
          </a:p>
          <a:p>
            <a:endParaRPr lang="en-GB" altLang="en-US" baseline="0" dirty="0" smtClean="0"/>
          </a:p>
          <a:p>
            <a:r>
              <a:rPr lang="en-GB" altLang="en-US" baseline="0" dirty="0" smtClean="0"/>
              <a:t>Change to </a:t>
            </a:r>
            <a:r>
              <a:rPr lang="en-GB" altLang="en-US" baseline="0" dirty="0" err="1" smtClean="0"/>
              <a:t>commom</a:t>
            </a:r>
            <a:r>
              <a:rPr lang="en-GB" altLang="en-US" baseline="0" dirty="0" smtClean="0"/>
              <a:t> mistakes:  </a:t>
            </a:r>
            <a:r>
              <a:rPr lang="en-GB" altLang="en-US" baseline="0" dirty="0" err="1" smtClean="0"/>
              <a:t>coreectly</a:t>
            </a:r>
            <a:r>
              <a:rPr lang="en-GB" altLang="en-US" baseline="0" dirty="0" smtClean="0"/>
              <a:t> </a:t>
            </a:r>
            <a:r>
              <a:rPr lang="en-GB" altLang="en-US" baseline="0" dirty="0" err="1" smtClean="0"/>
              <a:t>identiftying</a:t>
            </a:r>
            <a:r>
              <a:rPr lang="en-GB" altLang="en-US" baseline="0" dirty="0" smtClean="0"/>
              <a:t> the correct record; issues which prevent us from correctly </a:t>
            </a:r>
            <a:r>
              <a:rPr lang="en-GB" altLang="en-US" baseline="0" dirty="0" err="1" smtClean="0"/>
              <a:t>calaulting</a:t>
            </a:r>
            <a:r>
              <a:rPr lang="en-GB" altLang="en-US" baseline="0" dirty="0" smtClean="0"/>
              <a:t> the members </a:t>
            </a:r>
            <a:r>
              <a:rPr lang="en-GB" altLang="en-US" baseline="0" dirty="0" err="1" smtClean="0"/>
              <a:t>beneifts</a:t>
            </a:r>
            <a:endParaRPr lang="en-GB" altLang="en-US" baseline="0" dirty="0" smtClean="0"/>
          </a:p>
          <a:p>
            <a:endParaRPr lang="en-GB" altLang="en-US" baseline="0" dirty="0" smtClean="0"/>
          </a:p>
          <a:p>
            <a:r>
              <a:rPr lang="en-GB" altLang="en-US" baseline="0" dirty="0" smtClean="0"/>
              <a:t>these are found on the </a:t>
            </a:r>
            <a:r>
              <a:rPr lang="en-GB" altLang="en-US" baseline="0" dirty="0" err="1" smtClean="0"/>
              <a:t>starer</a:t>
            </a:r>
            <a:r>
              <a:rPr lang="en-GB" altLang="en-US" baseline="0" dirty="0" smtClean="0"/>
              <a:t>, leaver &amp; variation forms</a:t>
            </a:r>
            <a:endParaRPr lang="en-GB" alt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4AE30-7DC9-4734-A5AE-24218C020ED0}" type="slidenum">
              <a:rPr lang="en-GB" altLang="en-US" smtClean="0"/>
              <a:pPr/>
              <a:t>5</a:t>
            </a:fld>
            <a:endParaRPr lang="en-GB" altLang="en-US" smtClean="0"/>
          </a:p>
        </p:txBody>
      </p:sp>
    </p:spTree>
    <p:extLst>
      <p:ext uri="{BB962C8B-B14F-4D97-AF65-F5344CB8AC3E}">
        <p14:creationId xmlns:p14="http://schemas.microsoft.com/office/powerpoint/2010/main" val="303980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Common issues:  Name of employer – ensure this is correct! If converted</a:t>
            </a:r>
            <a:r>
              <a:rPr lang="en-GB" altLang="en-US" baseline="0" dirty="0" smtClean="0"/>
              <a:t> to an academy choose the right one.</a:t>
            </a:r>
          </a:p>
          <a:p>
            <a:r>
              <a:rPr lang="en-GB" altLang="en-US" baseline="0" dirty="0" smtClean="0"/>
              <a:t>Pay reference:  this must be unique per employment – if the member has more than one job with you, must have 2 differing pay references </a:t>
            </a:r>
          </a:p>
          <a:p>
            <a:r>
              <a:rPr lang="en-GB" altLang="en-US" baseline="0" dirty="0" smtClean="0"/>
              <a:t>Job title:  helping you to identify the member later</a:t>
            </a:r>
            <a:endParaRPr lang="en-GB" alt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4AE30-7DC9-4734-A5AE-24218C020ED0}" type="slidenum">
              <a:rPr lang="en-GB" altLang="en-US" smtClean="0"/>
              <a:pPr/>
              <a:t>6</a:t>
            </a:fld>
            <a:endParaRPr lang="en-GB" altLang="en-US" smtClean="0"/>
          </a:p>
        </p:txBody>
      </p:sp>
    </p:spTree>
    <p:extLst>
      <p:ext uri="{BB962C8B-B14F-4D97-AF65-F5344CB8AC3E}">
        <p14:creationId xmlns:p14="http://schemas.microsoft.com/office/powerpoint/2010/main" val="51072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a:t>
            </a:r>
            <a:r>
              <a:rPr lang="en-GB" baseline="0" dirty="0" smtClean="0"/>
              <a:t> the </a:t>
            </a: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7</a:t>
            </a:fld>
            <a:endParaRPr lang="en-GB"/>
          </a:p>
        </p:txBody>
      </p:sp>
    </p:spTree>
    <p:extLst>
      <p:ext uri="{BB962C8B-B14F-4D97-AF65-F5344CB8AC3E}">
        <p14:creationId xmlns:p14="http://schemas.microsoft.com/office/powerpoint/2010/main" val="58249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a:t>
            </a:r>
            <a:r>
              <a:rPr lang="en-GB" baseline="0" dirty="0" smtClean="0"/>
              <a:t> issue:  1.  you must select one of the changes for the form to ‘release’ the section it applies too.  </a:t>
            </a:r>
          </a:p>
          <a:p>
            <a:pPr marL="228600" indent="-228600">
              <a:buAutoNum type="arabicPeriod" startAt="2"/>
            </a:pPr>
            <a:r>
              <a:rPr lang="en-GB" baseline="0" dirty="0" smtClean="0"/>
              <a:t>Use the exact same pay reference as previously recorded otherwise duplicate records may be set up</a:t>
            </a:r>
          </a:p>
          <a:p>
            <a:pPr marL="228600" indent="-228600">
              <a:buAutoNum type="arabicPeriod" startAt="2"/>
            </a:pPr>
            <a:r>
              <a:rPr lang="en-GB" baseline="0" dirty="0" smtClean="0"/>
              <a:t>Need addresses and </a:t>
            </a:r>
            <a:r>
              <a:rPr lang="en-GB" baseline="0" dirty="0" err="1" smtClean="0"/>
              <a:t>spoiuse</a:t>
            </a:r>
            <a:r>
              <a:rPr lang="en-GB" baseline="0" dirty="0" smtClean="0"/>
              <a:t> so we can correctly </a:t>
            </a:r>
            <a:r>
              <a:rPr lang="en-GB" baseline="0" dirty="0" err="1" smtClean="0"/>
              <a:t>caulacte</a:t>
            </a:r>
            <a:r>
              <a:rPr lang="en-GB" baseline="0" dirty="0" smtClean="0"/>
              <a:t> spouse benefits</a:t>
            </a:r>
          </a:p>
          <a:p>
            <a:pPr marL="228600" indent="-228600">
              <a:buAutoNum type="arabicPeriod" startAt="2"/>
            </a:pPr>
            <a:endParaRPr lang="en-GB" baseline="0" dirty="0" smtClean="0"/>
          </a:p>
          <a:p>
            <a:pPr eaLnBrk="1" hangingPunct="1"/>
            <a:r>
              <a:rPr lang="en-GB" altLang="en-US" sz="1200" dirty="0" smtClean="0">
                <a:cs typeface="Arial" panose="020B0604020202020204" pitchFamily="34" charset="0"/>
              </a:rPr>
              <a:t>Protection/Underpin means we require notification of any changes/absence periods for many individuals</a:t>
            </a:r>
          </a:p>
          <a:p>
            <a:pPr eaLnBrk="1" hangingPunct="1"/>
            <a:r>
              <a:rPr lang="en-GB" altLang="en-US" sz="1200" dirty="0" smtClean="0">
                <a:cs typeface="Arial" panose="020B0604020202020204" pitchFamily="34" charset="0"/>
              </a:rPr>
              <a:t>Including personal details</a:t>
            </a:r>
          </a:p>
          <a:p>
            <a:pPr eaLnBrk="1" hangingPunct="1"/>
            <a:r>
              <a:rPr lang="en-GB" altLang="en-US" sz="1200" dirty="0" smtClean="0">
                <a:cs typeface="Arial" panose="020B0604020202020204" pitchFamily="34" charset="0"/>
              </a:rPr>
              <a:t>Complete a variation form to notify us of these or via monthly interface</a:t>
            </a:r>
          </a:p>
          <a:p>
            <a:pPr marL="228600" indent="-228600">
              <a:buAutoNum type="arabicPeriod" startAt="2"/>
            </a:pPr>
            <a:endParaRPr lang="en-GB" dirty="0"/>
          </a:p>
        </p:txBody>
      </p:sp>
      <p:sp>
        <p:nvSpPr>
          <p:cNvPr id="4" name="Slide Number Placeholder 3"/>
          <p:cNvSpPr>
            <a:spLocks noGrp="1"/>
          </p:cNvSpPr>
          <p:nvPr>
            <p:ph type="sldNum" sz="quarter" idx="10"/>
          </p:nvPr>
        </p:nvSpPr>
        <p:spPr/>
        <p:txBody>
          <a:bodyPr/>
          <a:lstStyle/>
          <a:p>
            <a:pPr>
              <a:defRPr/>
            </a:pPr>
            <a:fld id="{9DE7AB5C-30C7-45B3-B0C0-37BEE1850B97}" type="slidenum">
              <a:rPr lang="en-GB" smtClean="0"/>
              <a:pPr>
                <a:defRPr/>
              </a:pPr>
              <a:t>8</a:t>
            </a:fld>
            <a:endParaRPr lang="en-GB"/>
          </a:p>
        </p:txBody>
      </p:sp>
    </p:spTree>
    <p:extLst>
      <p:ext uri="{BB962C8B-B14F-4D97-AF65-F5344CB8AC3E}">
        <p14:creationId xmlns:p14="http://schemas.microsoft.com/office/powerpoint/2010/main" val="27245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Common issues: </a:t>
            </a:r>
          </a:p>
          <a:p>
            <a:r>
              <a:rPr lang="en-GB" altLang="en-US" b="1" dirty="0" smtClean="0"/>
              <a:t>1. Date</a:t>
            </a:r>
            <a:r>
              <a:rPr lang="en-GB" altLang="en-US" b="1" baseline="0" dirty="0" smtClean="0"/>
              <a:t> joined fund: </a:t>
            </a:r>
            <a:r>
              <a:rPr lang="en-GB" altLang="en-US" baseline="0" dirty="0" smtClean="0"/>
              <a:t>not always the start date of employment– </a:t>
            </a:r>
            <a:r>
              <a:rPr lang="en-GB" altLang="en-US" baseline="0" dirty="0" err="1" smtClean="0"/>
              <a:t>e.g</a:t>
            </a:r>
            <a:r>
              <a:rPr lang="en-GB" altLang="en-US" baseline="0" dirty="0" smtClean="0"/>
              <a:t> short term contracts.</a:t>
            </a:r>
          </a:p>
          <a:p>
            <a:r>
              <a:rPr lang="en-GB" altLang="en-US" b="1" baseline="0" dirty="0" smtClean="0"/>
              <a:t>2. Contractual hours per week</a:t>
            </a:r>
            <a:r>
              <a:rPr lang="en-GB" altLang="en-US" baseline="0" dirty="0" smtClean="0"/>
              <a:t>: this do not include term time adjustments</a:t>
            </a:r>
          </a:p>
          <a:p>
            <a:r>
              <a:rPr lang="en-GB" altLang="en-US" b="1" baseline="0" dirty="0" smtClean="0"/>
              <a:t>Contractual days/weeks per year</a:t>
            </a:r>
            <a:r>
              <a:rPr lang="en-GB" altLang="en-US" baseline="0" dirty="0" smtClean="0"/>
              <a:t>: for term time staff only these are the no of weeks they get paid each year including paid holidays</a:t>
            </a:r>
          </a:p>
          <a:p>
            <a:r>
              <a:rPr lang="en-GB" altLang="en-US" b="1" baseline="0" dirty="0" smtClean="0"/>
              <a:t>FTE hours per week: </a:t>
            </a:r>
            <a:r>
              <a:rPr lang="en-GB" altLang="en-US" b="0" baseline="0" dirty="0" smtClean="0"/>
              <a:t>what they would have worked if they worked full time</a:t>
            </a:r>
          </a:p>
          <a:p>
            <a:r>
              <a:rPr lang="en-GB" altLang="en-US" b="1" baseline="0" dirty="0" smtClean="0"/>
              <a:t>3. FTE days/weeks per year: </a:t>
            </a:r>
            <a:r>
              <a:rPr lang="en-GB" altLang="en-US" b="0" baseline="0" dirty="0" smtClean="0"/>
              <a:t>if works less that 52.14 weeks pre year, need to fill this in.  If member is not on term time contract, then how many days/weeks would the member of staff work</a:t>
            </a:r>
          </a:p>
          <a:p>
            <a:r>
              <a:rPr lang="en-GB" altLang="en-US" b="1" baseline="0" dirty="0" smtClean="0"/>
              <a:t>FTE pay</a:t>
            </a:r>
            <a:r>
              <a:rPr lang="en-GB" altLang="en-US" b="0" baseline="0" dirty="0" smtClean="0"/>
              <a:t>: annual pay member receives and pays </a:t>
            </a:r>
            <a:r>
              <a:rPr lang="en-GB" altLang="en-US" b="0" baseline="0" dirty="0" err="1" smtClean="0"/>
              <a:t>conts</a:t>
            </a:r>
            <a:r>
              <a:rPr lang="en-GB" altLang="en-US" b="0" baseline="0" dirty="0" smtClean="0"/>
              <a:t> on if they worked FT</a:t>
            </a:r>
          </a:p>
          <a:p>
            <a:r>
              <a:rPr lang="en-GB" altLang="en-US" b="1" baseline="0" dirty="0" smtClean="0"/>
              <a:t>PT pay</a:t>
            </a:r>
            <a:r>
              <a:rPr lang="en-GB" altLang="en-US" b="0" baseline="0" dirty="0" smtClean="0"/>
              <a:t>: pay member receives if they work PT and /or term time</a:t>
            </a:r>
          </a:p>
          <a:p>
            <a:endParaRPr lang="en-GB" altLang="en-US" b="0" baseline="0" dirty="0" smtClean="0"/>
          </a:p>
          <a:p>
            <a:r>
              <a:rPr lang="en-GB" altLang="en-US" b="0" baseline="0" dirty="0" smtClean="0"/>
              <a:t>These can lead to an incorrect </a:t>
            </a:r>
            <a:r>
              <a:rPr lang="en-GB" altLang="en-US" b="0" baseline="0" dirty="0" err="1" smtClean="0"/>
              <a:t>calcutaltion</a:t>
            </a:r>
            <a:r>
              <a:rPr lang="en-GB" altLang="en-US" b="0" baseline="0" dirty="0" smtClean="0"/>
              <a:t> of </a:t>
            </a:r>
            <a:r>
              <a:rPr lang="en-GB" altLang="en-US" b="0" baseline="0" dirty="0" err="1" smtClean="0"/>
              <a:t>beneifts</a:t>
            </a:r>
            <a:r>
              <a:rPr lang="en-GB" altLang="en-US" b="0" baseline="0" dirty="0" smtClean="0"/>
              <a:t> </a:t>
            </a:r>
          </a:p>
          <a:p>
            <a:endParaRPr lang="en-GB" altLang="en-US" baseline="0" dirty="0" smtClean="0"/>
          </a:p>
          <a:p>
            <a:endParaRPr lang="en-GB" alt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4AE30-7DC9-4734-A5AE-24218C020ED0}" type="slidenum">
              <a:rPr lang="en-GB" altLang="en-US" smtClean="0"/>
              <a:pPr/>
              <a:t>9</a:t>
            </a:fld>
            <a:endParaRPr lang="en-GB" altLang="en-US" smtClean="0"/>
          </a:p>
        </p:txBody>
      </p:sp>
    </p:spTree>
    <p:extLst>
      <p:ext uri="{BB962C8B-B14F-4D97-AF65-F5344CB8AC3E}">
        <p14:creationId xmlns:p14="http://schemas.microsoft.com/office/powerpoint/2010/main" val="211381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9E93BAD-D68A-4EC8-A9A4-AB6BB1B51F8E}" type="datetimeFigureOut">
              <a:rPr lang="en-GB"/>
              <a:pPr>
                <a:defRPr/>
              </a:pPr>
              <a:t>15/11/2018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12B83F-CBE9-44D1-AC1D-D8F1753B19E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5ED12E-2346-497D-8C98-B1E9CF83886A}" type="datetimeFigureOut">
              <a:rPr lang="en-GB"/>
              <a:pPr>
                <a:defRPr/>
              </a:pPr>
              <a:t>15/11/2018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683285-04C7-4083-84DF-4E73365B5DF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EE885AC-A3C6-4ACB-9039-35E30136DAE8}" type="datetimeFigureOut">
              <a:rPr lang="en-GB"/>
              <a:pPr>
                <a:defRPr/>
              </a:pPr>
              <a:t>15/11/2018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BF33EF-8592-40A8-A1CD-9010FD25ECD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A3CDA3B-8069-45C7-9623-A4CB4CDA8ED7}" type="datetimeFigureOut">
              <a:rPr lang="en-GB"/>
              <a:pPr>
                <a:defRPr/>
              </a:pPr>
              <a:t>15/11/2018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2EB956-B1FE-4D6E-99B8-BB985E5359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4347E0-824F-475D-95D7-B8CD281FD8DD}" type="datetimeFigureOut">
              <a:rPr lang="en-GB"/>
              <a:pPr>
                <a:defRPr/>
              </a:pPr>
              <a:t>15/11/2018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9787A4-5488-44B8-9E09-E06AF4D4630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0891BBA-9076-4451-900E-0D1641B314C0}" type="datetimeFigureOut">
              <a:rPr lang="en-GB"/>
              <a:pPr>
                <a:defRPr/>
              </a:pPr>
              <a:t>15/11/2018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319EF34-B60F-475A-9C91-E2F34F449B4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1CDB6A8-21E1-4909-B880-56B765DC4D16}" type="datetimeFigureOut">
              <a:rPr lang="en-GB"/>
              <a:pPr>
                <a:defRPr/>
              </a:pPr>
              <a:t>15/11/2018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97041EF-C911-48DC-877C-7BB2B667148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75FA2AB-8A12-410F-9812-861766AECE5C}" type="datetimeFigureOut">
              <a:rPr lang="en-GB"/>
              <a:pPr>
                <a:defRPr/>
              </a:pPr>
              <a:t>15/11/2018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8F89204-D0CB-4DB6-8503-17D9E06BAD8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25C20-8F76-47F2-95FA-6DACE6216B76}" type="datetimeFigureOut">
              <a:rPr lang="en-GB"/>
              <a:pPr>
                <a:defRPr/>
              </a:pPr>
              <a:t>15/11/2018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7FBC369-D768-4838-908C-8C6A6C7905D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A751F6-02F8-4510-B505-27D5453F1CF0}" type="datetimeFigureOut">
              <a:rPr lang="en-GB"/>
              <a:pPr>
                <a:defRPr/>
              </a:pPr>
              <a:t>15/11/2018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02092F-5C71-4265-A6A0-CB63BCA0E28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A4B5EE-B447-499F-9968-40B8D6891D8B}" type="datetimeFigureOut">
              <a:rPr lang="en-GB"/>
              <a:pPr>
                <a:defRPr/>
              </a:pPr>
              <a:t>15/11/2018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64BCA9-FABA-468C-AD64-7B423AF60C8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4E450E-BDD6-4E21-BEC0-CC52DFB1E9E4}" type="datetimeFigureOut">
              <a:rPr lang="en-GB"/>
              <a:pPr>
                <a:defRPr/>
              </a:pPr>
              <a:t>15/11/2018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E82350-2809-4BAC-9687-973A893775C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2052" name="Picture 6"/>
          <p:cNvPicPr>
            <a:picLocks noChangeAspect="1" noChangeArrowheads="1"/>
          </p:cNvPicPr>
          <p:nvPr/>
        </p:nvPicPr>
        <p:blipFill>
          <a:blip r:embed="rId4" cstate="print"/>
          <a:srcRect/>
          <a:stretch>
            <a:fillRect/>
          </a:stretch>
        </p:blipFill>
        <p:spPr bwMode="auto">
          <a:xfrm>
            <a:off x="5867400" y="115888"/>
            <a:ext cx="3148013" cy="422275"/>
          </a:xfrm>
          <a:prstGeom prst="rect">
            <a:avLst/>
          </a:prstGeom>
          <a:noFill/>
          <a:ln w="9525">
            <a:noFill/>
            <a:miter lim="800000"/>
            <a:headEnd/>
            <a:tailEnd/>
          </a:ln>
        </p:spPr>
      </p:pic>
      <p:sp>
        <p:nvSpPr>
          <p:cNvPr id="2053" name="Title 4"/>
          <p:cNvSpPr>
            <a:spLocks noGrp="1"/>
          </p:cNvSpPr>
          <p:nvPr>
            <p:ph type="ctrTitle"/>
          </p:nvPr>
        </p:nvSpPr>
        <p:spPr>
          <a:xfrm>
            <a:off x="685800" y="2130425"/>
            <a:ext cx="7772400" cy="1755775"/>
          </a:xfrm>
        </p:spPr>
        <p:txBody>
          <a:bodyPr/>
          <a:lstStyle/>
          <a:p>
            <a:pPr eaLnBrk="1" hangingPunct="1"/>
            <a:r>
              <a:rPr lang="en-GB" altLang="en-US" b="1" dirty="0" smtClean="0"/>
              <a:t>LGSS Pensions Forms Workshop</a:t>
            </a:r>
          </a:p>
        </p:txBody>
      </p:sp>
      <p:sp>
        <p:nvSpPr>
          <p:cNvPr id="6" name="Subtitle 5"/>
          <p:cNvSpPr>
            <a:spLocks noGrp="1"/>
          </p:cNvSpPr>
          <p:nvPr>
            <p:ph type="subTitle" idx="1"/>
          </p:nvPr>
        </p:nvSpPr>
        <p:spPr/>
        <p:txBody>
          <a:bodyPr/>
          <a:lstStyle/>
          <a:p>
            <a:pPr eaLnBrk="1" hangingPunct="1">
              <a:defRPr/>
            </a:pPr>
            <a:endParaRPr lang="en-GB" sz="2400" dirty="0" smtClean="0"/>
          </a:p>
          <a:p>
            <a:pPr eaLnBrk="1" hangingPunct="1">
              <a:defRPr/>
            </a:pPr>
            <a:r>
              <a:rPr lang="en-GB" sz="2400" dirty="0" smtClean="0"/>
              <a:t>Kate Escudier</a:t>
            </a:r>
          </a:p>
          <a:p>
            <a:pPr eaLnBrk="1" hangingPunct="1">
              <a:defRPr/>
            </a:pPr>
            <a:r>
              <a:rPr lang="en-GB" sz="2400" dirty="0" smtClean="0"/>
              <a:t>Employer Liaison Officer</a:t>
            </a:r>
          </a:p>
        </p:txBody>
      </p:sp>
      <p:pic>
        <p:nvPicPr>
          <p:cNvPr id="7" name="Picture 3" descr="LGSS-logo_rgb"/>
          <p:cNvPicPr>
            <a:picLocks noChangeAspect="1" noChangeArrowheads="1"/>
          </p:cNvPicPr>
          <p:nvPr/>
        </p:nvPicPr>
        <p:blipFill>
          <a:blip r:embed="rId5" cstate="print"/>
          <a:stretch>
            <a:fillRect/>
          </a:stretch>
        </p:blipFill>
        <p:spPr bwMode="auto">
          <a:xfrm>
            <a:off x="7617542" y="6095125"/>
            <a:ext cx="1082998" cy="54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8" name="Title 7"/>
          <p:cNvSpPr>
            <a:spLocks noGrp="1"/>
          </p:cNvSpPr>
          <p:nvPr>
            <p:ph type="title"/>
          </p:nvPr>
        </p:nvSpPr>
        <p:spPr/>
        <p:txBody>
          <a:bodyPr/>
          <a:lstStyle/>
          <a:p>
            <a:pPr algn="l"/>
            <a:r>
              <a:rPr lang="en-GB" altLang="en-US" sz="3200" b="1" dirty="0">
                <a:solidFill>
                  <a:srgbClr val="892890"/>
                </a:solidFill>
                <a:latin typeface="+mn-lt"/>
                <a:cs typeface="Arial" charset="0"/>
              </a:rPr>
              <a:t>Benefit calculation issues: Leavers </a:t>
            </a:r>
            <a:r>
              <a:rPr lang="en-GB" altLang="en-US" sz="3200" b="1" dirty="0" smtClean="0">
                <a:solidFill>
                  <a:srgbClr val="892890"/>
                </a:solidFill>
                <a:latin typeface="+mn-lt"/>
                <a:cs typeface="Arial" charset="0"/>
              </a:rPr>
              <a:t>certificate </a:t>
            </a:r>
            <a:endParaRPr lang="en-GB" sz="3200" b="1" dirty="0">
              <a:solidFill>
                <a:srgbClr val="892890"/>
              </a:solidFill>
              <a:latin typeface="+mn-lt"/>
              <a:cs typeface="Arial" charset="0"/>
            </a:endParaRPr>
          </a:p>
        </p:txBody>
      </p:sp>
      <p:pic>
        <p:nvPicPr>
          <p:cNvPr id="5"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825697" y="1491076"/>
            <a:ext cx="864096" cy="369332"/>
          </a:xfrm>
          <a:prstGeom prst="rect">
            <a:avLst/>
          </a:prstGeom>
          <a:solidFill>
            <a:schemeClr val="bg1"/>
          </a:solidFill>
        </p:spPr>
        <p:txBody>
          <a:bodyPr wrap="square" rtlCol="0">
            <a:spAutoFit/>
          </a:bodyPr>
          <a:lstStyle/>
          <a:p>
            <a:endParaRPr lang="en-GB" dirty="0"/>
          </a:p>
        </p:txBody>
      </p:sp>
      <p:pic>
        <p:nvPicPr>
          <p:cNvPr id="3" name="Picture 2"/>
          <p:cNvPicPr>
            <a:picLocks noChangeAspect="1"/>
          </p:cNvPicPr>
          <p:nvPr/>
        </p:nvPicPr>
        <p:blipFill>
          <a:blip r:embed="rId5"/>
          <a:stretch>
            <a:fillRect/>
          </a:stretch>
        </p:blipFill>
        <p:spPr>
          <a:xfrm>
            <a:off x="457200" y="1268760"/>
            <a:ext cx="8075239" cy="4943475"/>
          </a:xfrm>
          <a:prstGeom prst="rect">
            <a:avLst/>
          </a:prstGeom>
        </p:spPr>
      </p:pic>
      <p:sp>
        <p:nvSpPr>
          <p:cNvPr id="4" name="Right Arrow 3"/>
          <p:cNvSpPr/>
          <p:nvPr/>
        </p:nvSpPr>
        <p:spPr>
          <a:xfrm rot="20253608">
            <a:off x="3528106" y="3856283"/>
            <a:ext cx="1584176"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41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34820" name="Title 3"/>
          <p:cNvSpPr>
            <a:spLocks noGrp="1"/>
          </p:cNvSpPr>
          <p:nvPr>
            <p:ph type="title"/>
          </p:nvPr>
        </p:nvSpPr>
        <p:spPr>
          <a:xfrm>
            <a:off x="457200" y="274638"/>
            <a:ext cx="8229600" cy="777875"/>
          </a:xfrm>
        </p:spPr>
        <p:txBody>
          <a:bodyPr/>
          <a:lstStyle/>
          <a:p>
            <a:pPr algn="l" eaLnBrk="1" hangingPunct="1"/>
            <a:r>
              <a:rPr lang="en-GB" altLang="en-US" sz="3200" b="1" dirty="0">
                <a:solidFill>
                  <a:srgbClr val="00B0F0"/>
                </a:solidFill>
                <a:latin typeface="+mn-lt"/>
                <a:cs typeface="Arial" charset="0"/>
              </a:rPr>
              <a:t>B</a:t>
            </a:r>
            <a:r>
              <a:rPr lang="en-GB" altLang="en-US" sz="3200" b="1" dirty="0" smtClean="0">
                <a:solidFill>
                  <a:srgbClr val="00B0F0"/>
                </a:solidFill>
                <a:cs typeface="Arial" charset="0"/>
              </a:rPr>
              <a:t>enefit </a:t>
            </a:r>
            <a:r>
              <a:rPr lang="en-GB" altLang="en-US" sz="3200" b="1" dirty="0">
                <a:solidFill>
                  <a:srgbClr val="00B0F0"/>
                </a:solidFill>
                <a:cs typeface="Arial" charset="0"/>
              </a:rPr>
              <a:t>calculation </a:t>
            </a:r>
            <a:r>
              <a:rPr lang="en-GB" altLang="en-US" sz="3200" b="1" dirty="0" smtClean="0">
                <a:solidFill>
                  <a:srgbClr val="00B0F0"/>
                </a:solidFill>
                <a:cs typeface="Arial" charset="0"/>
              </a:rPr>
              <a:t>issues: </a:t>
            </a:r>
            <a:r>
              <a:rPr lang="en-GB" altLang="en-US" sz="3200" b="1" dirty="0" smtClean="0">
                <a:solidFill>
                  <a:srgbClr val="00B0F0"/>
                </a:solidFill>
                <a:latin typeface="+mn-lt"/>
                <a:cs typeface="Arial" charset="0"/>
              </a:rPr>
              <a:t>Leavers certificate</a:t>
            </a:r>
          </a:p>
        </p:txBody>
      </p:sp>
      <p:sp>
        <p:nvSpPr>
          <p:cNvPr id="34821" name="Content Placeholder 4"/>
          <p:cNvSpPr>
            <a:spLocks noGrp="1"/>
          </p:cNvSpPr>
          <p:nvPr>
            <p:ph idx="1"/>
          </p:nvPr>
        </p:nvSpPr>
        <p:spPr>
          <a:xfrm>
            <a:off x="457200" y="1052513"/>
            <a:ext cx="8229600" cy="5073650"/>
          </a:xfrm>
        </p:spPr>
        <p:txBody>
          <a:bodyPr/>
          <a:lstStyle/>
          <a:p>
            <a:pPr eaLnBrk="1" hangingPunct="1"/>
            <a:r>
              <a:rPr lang="en-GB" altLang="en-US" sz="2000" dirty="0" smtClean="0">
                <a:latin typeface="Arial" charset="0"/>
                <a:cs typeface="Arial" charset="0"/>
              </a:rPr>
              <a:t>Again the pay sections are the ones that cause the most problems</a:t>
            </a:r>
          </a:p>
          <a:p>
            <a:pPr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p:txBody>
      </p:sp>
      <p:pic>
        <p:nvPicPr>
          <p:cNvPr id="9" name="Picture 2"/>
          <p:cNvPicPr>
            <a:picLocks noChangeAspect="1" noChangeArrowheads="1"/>
          </p:cNvPicPr>
          <p:nvPr/>
        </p:nvPicPr>
        <p:blipFill>
          <a:blip r:embed="rId4" cstate="print"/>
          <a:srcRect/>
          <a:stretch>
            <a:fillRect/>
          </a:stretch>
        </p:blipFill>
        <p:spPr bwMode="auto">
          <a:xfrm>
            <a:off x="899592" y="2132856"/>
            <a:ext cx="6336704" cy="160081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899592" y="3822978"/>
            <a:ext cx="7800948" cy="2576386"/>
          </a:xfrm>
          <a:prstGeom prst="rect">
            <a:avLst/>
          </a:prstGeom>
          <a:noFill/>
          <a:ln w="9525">
            <a:noFill/>
            <a:miter lim="800000"/>
            <a:headEnd/>
            <a:tailEnd/>
          </a:ln>
        </p:spPr>
      </p:pic>
      <p:pic>
        <p:nvPicPr>
          <p:cNvPr id="11" name="Picture 3" descr="LGSS-logo_rgb"/>
          <p:cNvPicPr>
            <a:picLocks noChangeAspect="1" noChangeArrowheads="1"/>
          </p:cNvPicPr>
          <p:nvPr/>
        </p:nvPicPr>
        <p:blipFill>
          <a:blip r:embed="rId6"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1547664" y="2173437"/>
            <a:ext cx="144016" cy="369332"/>
          </a:xfrm>
          <a:prstGeom prst="rect">
            <a:avLst/>
          </a:prstGeom>
          <a:solidFill>
            <a:schemeClr val="bg1"/>
          </a:solidFill>
          <a:ln>
            <a:noFill/>
          </a:ln>
        </p:spPr>
        <p:txBody>
          <a:bodyPr wrap="square" rtlCol="0">
            <a:spAutoFit/>
          </a:bodyPr>
          <a:lstStyle/>
          <a:p>
            <a:r>
              <a:rPr lang="en-GB" b="1" dirty="0" smtClean="0"/>
              <a:t>4</a:t>
            </a:r>
            <a:endParaRPr lang="en-GB" b="1" dirty="0"/>
          </a:p>
        </p:txBody>
      </p:sp>
      <p:sp>
        <p:nvSpPr>
          <p:cNvPr id="3" name="TextBox 2"/>
          <p:cNvSpPr txBox="1"/>
          <p:nvPr/>
        </p:nvSpPr>
        <p:spPr>
          <a:xfrm>
            <a:off x="899592" y="3774252"/>
            <a:ext cx="936104" cy="509513"/>
          </a:xfrm>
          <a:prstGeom prst="rect">
            <a:avLst/>
          </a:prstGeom>
          <a:solidFill>
            <a:schemeClr val="bg1"/>
          </a:solidFill>
        </p:spPr>
        <p:txBody>
          <a:bodyPr wrap="square" rtlCol="0">
            <a:spAutoFit/>
          </a:bodyPr>
          <a:lstStyle/>
          <a:p>
            <a:endParaRPr lang="en-GB" dirty="0"/>
          </a:p>
        </p:txBody>
      </p:sp>
      <p:sp>
        <p:nvSpPr>
          <p:cNvPr id="13" name="TextBox 12"/>
          <p:cNvSpPr txBox="1"/>
          <p:nvPr/>
        </p:nvSpPr>
        <p:spPr>
          <a:xfrm>
            <a:off x="4800066" y="3323125"/>
            <a:ext cx="717042" cy="276999"/>
          </a:xfrm>
          <a:prstGeom prst="rect">
            <a:avLst/>
          </a:prstGeom>
          <a:solidFill>
            <a:schemeClr val="bg1"/>
          </a:solidFill>
        </p:spPr>
        <p:txBody>
          <a:bodyPr wrap="square" rtlCol="0">
            <a:spAutoFit/>
          </a:bodyPr>
          <a:lstStyle/>
          <a:p>
            <a:r>
              <a:rPr lang="en-GB" sz="1200" u="sng" dirty="0" smtClean="0">
                <a:solidFill>
                  <a:srgbClr val="FF0000"/>
                </a:solidFill>
              </a:rPr>
              <a:t>2016</a:t>
            </a:r>
            <a:endParaRPr lang="en-GB" sz="1200" u="sng" dirty="0">
              <a:solidFill>
                <a:srgbClr val="FF0000"/>
              </a:solidFill>
            </a:endParaRPr>
          </a:p>
        </p:txBody>
      </p:sp>
      <p:grpSp>
        <p:nvGrpSpPr>
          <p:cNvPr id="8" name="Group 7"/>
          <p:cNvGrpSpPr/>
          <p:nvPr/>
        </p:nvGrpSpPr>
        <p:grpSpPr>
          <a:xfrm>
            <a:off x="5076056" y="4174011"/>
            <a:ext cx="3319674" cy="1698481"/>
            <a:chOff x="5076056" y="4174011"/>
            <a:chExt cx="3319674" cy="1698481"/>
          </a:xfrm>
        </p:grpSpPr>
        <p:sp>
          <p:nvSpPr>
            <p:cNvPr id="4" name="TextBox 3"/>
            <p:cNvSpPr txBox="1"/>
            <p:nvPr/>
          </p:nvSpPr>
          <p:spPr>
            <a:xfrm>
              <a:off x="5076056" y="4174011"/>
              <a:ext cx="3319674" cy="1200329"/>
            </a:xfrm>
            <a:prstGeom prst="rect">
              <a:avLst/>
            </a:prstGeom>
            <a:solidFill>
              <a:schemeClr val="bg1"/>
            </a:solidFill>
          </p:spPr>
          <p:txBody>
            <a:bodyPr wrap="square" rtlCol="0">
              <a:spAutoFit/>
            </a:bodyPr>
            <a:lstStyle/>
            <a:p>
              <a:r>
                <a:rPr lang="en-GB" b="1" dirty="0" smtClean="0">
                  <a:solidFill>
                    <a:srgbClr val="FF0000"/>
                  </a:solidFill>
                  <a:latin typeface="+mn-lt"/>
                </a:rPr>
                <a:t>Only input APP element not CPP: i.e. what you as the employer have based your contributions on!</a:t>
              </a:r>
              <a:endParaRPr lang="en-GB" b="1" dirty="0">
                <a:solidFill>
                  <a:srgbClr val="FF0000"/>
                </a:solidFill>
                <a:latin typeface="+mn-lt"/>
              </a:endParaRPr>
            </a:p>
          </p:txBody>
        </p:sp>
        <p:sp>
          <p:nvSpPr>
            <p:cNvPr id="5" name="Right Arrow 4"/>
            <p:cNvSpPr/>
            <p:nvPr/>
          </p:nvSpPr>
          <p:spPr>
            <a:xfrm rot="2945207">
              <a:off x="7120443" y="5333193"/>
              <a:ext cx="898039" cy="1805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61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8" name="Title 7"/>
          <p:cNvSpPr>
            <a:spLocks noGrp="1"/>
          </p:cNvSpPr>
          <p:nvPr>
            <p:ph type="title"/>
          </p:nvPr>
        </p:nvSpPr>
        <p:spPr/>
        <p:txBody>
          <a:bodyPr/>
          <a:lstStyle/>
          <a:p>
            <a:pPr algn="l"/>
            <a:r>
              <a:rPr lang="en-GB" altLang="en-US" sz="3200" b="1" dirty="0" smtClean="0">
                <a:solidFill>
                  <a:srgbClr val="7030A0"/>
                </a:solidFill>
                <a:cs typeface="Arial" charset="0"/>
              </a:rPr>
              <a:t>Benefit </a:t>
            </a:r>
            <a:r>
              <a:rPr lang="en-GB" altLang="en-US" sz="3200" b="1" dirty="0">
                <a:solidFill>
                  <a:srgbClr val="7030A0"/>
                </a:solidFill>
                <a:cs typeface="Arial" charset="0"/>
              </a:rPr>
              <a:t>calculation </a:t>
            </a:r>
            <a:r>
              <a:rPr lang="en-GB" altLang="en-US" sz="3200" b="1" dirty="0" smtClean="0">
                <a:solidFill>
                  <a:srgbClr val="7030A0"/>
                </a:solidFill>
                <a:cs typeface="Arial" charset="0"/>
              </a:rPr>
              <a:t>issues: </a:t>
            </a:r>
            <a:r>
              <a:rPr lang="en-GB" altLang="en-US" sz="3200" b="1" dirty="0" smtClean="0">
                <a:solidFill>
                  <a:srgbClr val="7030A0"/>
                </a:solidFill>
                <a:latin typeface="+mn-lt"/>
                <a:cs typeface="Arial" charset="0"/>
              </a:rPr>
              <a:t>Leavers certificate</a:t>
            </a:r>
            <a:endParaRPr lang="en-GB" sz="3200" dirty="0">
              <a:solidFill>
                <a:srgbClr val="7030A0"/>
              </a:solidFill>
              <a:latin typeface="+mn-lt"/>
            </a:endParaRPr>
          </a:p>
        </p:txBody>
      </p:sp>
      <p:pic>
        <p:nvPicPr>
          <p:cNvPr id="5"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825697" y="1491076"/>
            <a:ext cx="864096" cy="369332"/>
          </a:xfrm>
          <a:prstGeom prst="rect">
            <a:avLst/>
          </a:prstGeom>
          <a:solidFill>
            <a:schemeClr val="bg1"/>
          </a:solidFill>
        </p:spPr>
        <p:txBody>
          <a:bodyPr wrap="square" rtlCol="0">
            <a:spAutoFit/>
          </a:bodyPr>
          <a:lstStyle/>
          <a:p>
            <a:endParaRPr lang="en-GB" dirty="0"/>
          </a:p>
        </p:txBody>
      </p:sp>
      <p:pic>
        <p:nvPicPr>
          <p:cNvPr id="9" name="Picture 8"/>
          <p:cNvPicPr>
            <a:picLocks noChangeAspect="1"/>
          </p:cNvPicPr>
          <p:nvPr/>
        </p:nvPicPr>
        <p:blipFill>
          <a:blip r:embed="rId5"/>
          <a:stretch>
            <a:fillRect/>
          </a:stretch>
        </p:blipFill>
        <p:spPr>
          <a:xfrm>
            <a:off x="825697" y="4149568"/>
            <a:ext cx="7631289" cy="1525169"/>
          </a:xfrm>
          <a:prstGeom prst="rect">
            <a:avLst/>
          </a:prstGeom>
        </p:spPr>
      </p:pic>
      <p:pic>
        <p:nvPicPr>
          <p:cNvPr id="13" name="Picture 12"/>
          <p:cNvPicPr>
            <a:picLocks noChangeAspect="1"/>
          </p:cNvPicPr>
          <p:nvPr/>
        </p:nvPicPr>
        <p:blipFill>
          <a:blip r:embed="rId6"/>
          <a:stretch>
            <a:fillRect/>
          </a:stretch>
        </p:blipFill>
        <p:spPr>
          <a:xfrm>
            <a:off x="815324" y="1547190"/>
            <a:ext cx="7285068" cy="1855835"/>
          </a:xfrm>
          <a:prstGeom prst="rect">
            <a:avLst/>
          </a:prstGeom>
        </p:spPr>
      </p:pic>
      <p:grpSp>
        <p:nvGrpSpPr>
          <p:cNvPr id="16" name="Group 15"/>
          <p:cNvGrpSpPr/>
          <p:nvPr/>
        </p:nvGrpSpPr>
        <p:grpSpPr>
          <a:xfrm>
            <a:off x="5327319" y="3082517"/>
            <a:ext cx="3538736" cy="1691904"/>
            <a:chOff x="5327319" y="3082517"/>
            <a:chExt cx="3538736" cy="1691904"/>
          </a:xfrm>
        </p:grpSpPr>
        <p:sp>
          <p:nvSpPr>
            <p:cNvPr id="11" name="Right Arrow 10"/>
            <p:cNvSpPr/>
            <p:nvPr/>
          </p:nvSpPr>
          <p:spPr>
            <a:xfrm rot="9310110">
              <a:off x="5327319" y="4388780"/>
              <a:ext cx="1224136" cy="3856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75843" y="3082517"/>
              <a:ext cx="2290212" cy="1477328"/>
            </a:xfrm>
            <a:prstGeom prst="rect">
              <a:avLst/>
            </a:prstGeom>
            <a:solidFill>
              <a:schemeClr val="bg1"/>
            </a:solidFill>
          </p:spPr>
          <p:txBody>
            <a:bodyPr wrap="square" rtlCol="0">
              <a:spAutoFit/>
            </a:bodyPr>
            <a:lstStyle/>
            <a:p>
              <a:r>
                <a:rPr lang="en-GB" dirty="0" smtClean="0">
                  <a:solidFill>
                    <a:srgbClr val="FF0000"/>
                  </a:solidFill>
                  <a:latin typeface="+mn-lt"/>
                </a:rPr>
                <a:t>Only use if </a:t>
              </a:r>
              <a:r>
                <a:rPr lang="en-GB" dirty="0">
                  <a:solidFill>
                    <a:srgbClr val="FF0000"/>
                  </a:solidFill>
                  <a:latin typeface="+mn-lt"/>
                </a:rPr>
                <a:t>a previous final pay figure is to be used in the calculation of the pre 1 April 2014 </a:t>
              </a:r>
              <a:r>
                <a:rPr lang="en-GB" dirty="0" smtClean="0">
                  <a:solidFill>
                    <a:srgbClr val="FF0000"/>
                  </a:solidFill>
                  <a:latin typeface="+mn-lt"/>
                </a:rPr>
                <a:t>benefits.</a:t>
              </a:r>
              <a:endParaRPr lang="en-GB" dirty="0">
                <a:solidFill>
                  <a:srgbClr val="FF0000"/>
                </a:solidFill>
                <a:latin typeface="+mn-lt"/>
              </a:endParaRPr>
            </a:p>
          </p:txBody>
        </p:sp>
      </p:grpSp>
      <p:sp>
        <p:nvSpPr>
          <p:cNvPr id="14" name="Right Arrow 13"/>
          <p:cNvSpPr/>
          <p:nvPr/>
        </p:nvSpPr>
        <p:spPr>
          <a:xfrm rot="9310110">
            <a:off x="4391915" y="1971361"/>
            <a:ext cx="1224136" cy="3856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640439" y="1118862"/>
            <a:ext cx="2816547" cy="1200329"/>
          </a:xfrm>
          <a:prstGeom prst="rect">
            <a:avLst/>
          </a:prstGeom>
          <a:solidFill>
            <a:schemeClr val="bg1"/>
          </a:solidFill>
        </p:spPr>
        <p:txBody>
          <a:bodyPr wrap="square" rtlCol="0">
            <a:spAutoFit/>
          </a:bodyPr>
          <a:lstStyle/>
          <a:p>
            <a:r>
              <a:rPr lang="en-GB" dirty="0" smtClean="0">
                <a:solidFill>
                  <a:srgbClr val="FF0000"/>
                </a:solidFill>
                <a:latin typeface="+mn-lt"/>
              </a:rPr>
              <a:t>Remember use the 2008 pensionable pay! E.g. non contractual overtime wasn’t pensionable back then</a:t>
            </a:r>
            <a:endParaRPr lang="en-GB"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8" name="Title 7"/>
          <p:cNvSpPr>
            <a:spLocks noGrp="1"/>
          </p:cNvSpPr>
          <p:nvPr>
            <p:ph type="title"/>
          </p:nvPr>
        </p:nvSpPr>
        <p:spPr/>
        <p:txBody>
          <a:bodyPr/>
          <a:lstStyle/>
          <a:p>
            <a:pPr algn="l"/>
            <a:r>
              <a:rPr lang="en-GB" altLang="en-US" sz="3200" b="1" dirty="0" smtClean="0">
                <a:solidFill>
                  <a:srgbClr val="00B0F0"/>
                </a:solidFill>
                <a:cs typeface="Arial" charset="0"/>
              </a:rPr>
              <a:t>Missing information: </a:t>
            </a:r>
            <a:r>
              <a:rPr lang="en-GB" altLang="en-US" sz="3200" b="1" dirty="0" smtClean="0">
                <a:solidFill>
                  <a:srgbClr val="00B0F0"/>
                </a:solidFill>
                <a:latin typeface="+mn-lt"/>
                <a:cs typeface="Arial" charset="0"/>
              </a:rPr>
              <a:t>Leavers certificate</a:t>
            </a:r>
            <a:endParaRPr lang="en-GB" sz="3200" dirty="0">
              <a:solidFill>
                <a:srgbClr val="00B0F0"/>
              </a:solidFill>
              <a:latin typeface="+mn-lt"/>
            </a:endParaRPr>
          </a:p>
        </p:txBody>
      </p:sp>
      <p:pic>
        <p:nvPicPr>
          <p:cNvPr id="5"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825697" y="1491076"/>
            <a:ext cx="864096" cy="369332"/>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805082" y="3495083"/>
            <a:ext cx="7631289"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mn-lt"/>
              </a:rPr>
              <a:t>Members are entitled to a refund of pension contributions if they have less than 2 years membership. </a:t>
            </a:r>
          </a:p>
          <a:p>
            <a:pPr marL="285750" indent="-285750">
              <a:buFont typeface="Arial" panose="020B0604020202020204" pitchFamily="34" charset="0"/>
              <a:buChar char="•"/>
            </a:pPr>
            <a:endParaRPr lang="en-GB" sz="2000" dirty="0" smtClean="0">
              <a:latin typeface="+mn-lt"/>
            </a:endParaRPr>
          </a:p>
          <a:p>
            <a:pPr marL="285750" indent="-285750">
              <a:buFont typeface="Arial" panose="020B0604020202020204" pitchFamily="34" charset="0"/>
              <a:buChar char="•"/>
            </a:pPr>
            <a:r>
              <a:rPr lang="en-GB" sz="2000" dirty="0" smtClean="0">
                <a:latin typeface="+mn-lt"/>
              </a:rPr>
              <a:t>Require the total of the Employees contracted-out NI earnings between lower earnings limit &amp; upper accrual point.</a:t>
            </a:r>
            <a:endParaRPr lang="en-GB" sz="2000" dirty="0">
              <a:latin typeface="+mn-lt"/>
            </a:endParaRPr>
          </a:p>
          <a:p>
            <a:endParaRPr lang="en-GB" dirty="0"/>
          </a:p>
        </p:txBody>
      </p:sp>
      <p:pic>
        <p:nvPicPr>
          <p:cNvPr id="12" name="Picture 11"/>
          <p:cNvPicPr>
            <a:picLocks noChangeAspect="1"/>
          </p:cNvPicPr>
          <p:nvPr/>
        </p:nvPicPr>
        <p:blipFill>
          <a:blip r:embed="rId5"/>
          <a:stretch>
            <a:fillRect/>
          </a:stretch>
        </p:blipFill>
        <p:spPr>
          <a:xfrm>
            <a:off x="849795" y="1675551"/>
            <a:ext cx="7077075" cy="1219200"/>
          </a:xfrm>
          <a:prstGeom prst="rect">
            <a:avLst/>
          </a:prstGeom>
        </p:spPr>
      </p:pic>
    </p:spTree>
    <p:extLst>
      <p:ext uri="{BB962C8B-B14F-4D97-AF65-F5344CB8AC3E}">
        <p14:creationId xmlns:p14="http://schemas.microsoft.com/office/powerpoint/2010/main" val="139704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34820" name="Title 3"/>
          <p:cNvSpPr>
            <a:spLocks noGrp="1"/>
          </p:cNvSpPr>
          <p:nvPr>
            <p:ph type="title"/>
          </p:nvPr>
        </p:nvSpPr>
        <p:spPr>
          <a:xfrm>
            <a:off x="457200" y="274638"/>
            <a:ext cx="8229600" cy="777875"/>
          </a:xfrm>
        </p:spPr>
        <p:txBody>
          <a:bodyPr/>
          <a:lstStyle/>
          <a:p>
            <a:pPr algn="l" eaLnBrk="1" hangingPunct="1"/>
            <a:r>
              <a:rPr lang="en-GB" altLang="en-US" sz="3200" b="1" dirty="0">
                <a:solidFill>
                  <a:srgbClr val="892890"/>
                </a:solidFill>
                <a:latin typeface="+mn-lt"/>
                <a:cs typeface="Arial" charset="0"/>
              </a:rPr>
              <a:t>M</a:t>
            </a:r>
            <a:r>
              <a:rPr lang="en-GB" altLang="en-US" sz="3200" b="1" dirty="0" smtClean="0">
                <a:solidFill>
                  <a:srgbClr val="892890"/>
                </a:solidFill>
                <a:latin typeface="+mn-lt"/>
                <a:cs typeface="Arial" charset="0"/>
              </a:rPr>
              <a:t>issing information: Leavers certificate</a:t>
            </a:r>
          </a:p>
        </p:txBody>
      </p:sp>
      <p:sp>
        <p:nvSpPr>
          <p:cNvPr id="34821" name="Content Placeholder 4"/>
          <p:cNvSpPr>
            <a:spLocks noGrp="1"/>
          </p:cNvSpPr>
          <p:nvPr>
            <p:ph idx="1"/>
          </p:nvPr>
        </p:nvSpPr>
        <p:spPr>
          <a:xfrm>
            <a:off x="457200" y="1052513"/>
            <a:ext cx="8229600" cy="5073650"/>
          </a:xfrm>
        </p:spPr>
        <p:txBody>
          <a:bodyPr/>
          <a:lstStyle/>
          <a:p>
            <a:pPr marL="0" indent="0"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p:txBody>
      </p:sp>
      <p:pic>
        <p:nvPicPr>
          <p:cNvPr id="11"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409276" y="1419841"/>
            <a:ext cx="8291264" cy="5138121"/>
          </a:xfrm>
          <a:prstGeom prst="rect">
            <a:avLst/>
          </a:prstGeom>
        </p:spPr>
      </p:pic>
      <p:sp>
        <p:nvSpPr>
          <p:cNvPr id="3" name="TextBox 2"/>
          <p:cNvSpPr txBox="1"/>
          <p:nvPr/>
        </p:nvSpPr>
        <p:spPr>
          <a:xfrm>
            <a:off x="565262" y="1050509"/>
            <a:ext cx="6707088" cy="369332"/>
          </a:xfrm>
          <a:prstGeom prst="rect">
            <a:avLst/>
          </a:prstGeom>
          <a:noFill/>
        </p:spPr>
        <p:txBody>
          <a:bodyPr wrap="square" rtlCol="0">
            <a:spAutoFit/>
          </a:bodyPr>
          <a:lstStyle/>
          <a:p>
            <a:r>
              <a:rPr lang="en-GB" dirty="0" smtClean="0">
                <a:latin typeface="+mn-lt"/>
              </a:rPr>
              <a:t>Different cessation reasons = different LGPS rules!</a:t>
            </a:r>
            <a:endParaRPr lang="en-GB" dirty="0">
              <a:latin typeface="+mn-lt"/>
            </a:endParaRPr>
          </a:p>
        </p:txBody>
      </p:sp>
      <p:sp>
        <p:nvSpPr>
          <p:cNvPr id="4" name="Right Arrow 3"/>
          <p:cNvSpPr/>
          <p:nvPr/>
        </p:nvSpPr>
        <p:spPr>
          <a:xfrm rot="10800000">
            <a:off x="755576" y="4797152"/>
            <a:ext cx="115212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0800000">
            <a:off x="755577" y="5023371"/>
            <a:ext cx="1152128" cy="135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0800000">
            <a:off x="755577" y="5218863"/>
            <a:ext cx="115212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8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8" name="Title 7"/>
          <p:cNvSpPr>
            <a:spLocks noGrp="1"/>
          </p:cNvSpPr>
          <p:nvPr>
            <p:ph type="title"/>
          </p:nvPr>
        </p:nvSpPr>
        <p:spPr/>
        <p:txBody>
          <a:bodyPr/>
          <a:lstStyle/>
          <a:p>
            <a:pPr algn="l"/>
            <a:r>
              <a:rPr lang="en-GB" altLang="en-US" sz="3200" b="1" dirty="0">
                <a:solidFill>
                  <a:srgbClr val="009DDD"/>
                </a:solidFill>
                <a:latin typeface="+mn-lt"/>
                <a:cs typeface="Arial" charset="0"/>
              </a:rPr>
              <a:t>M</a:t>
            </a:r>
            <a:r>
              <a:rPr lang="en-GB" altLang="en-US" sz="3200" b="1" dirty="0" smtClean="0">
                <a:solidFill>
                  <a:srgbClr val="009DDD"/>
                </a:solidFill>
                <a:latin typeface="+mn-lt"/>
                <a:cs typeface="Arial" charset="0"/>
              </a:rPr>
              <a:t>issing information: Leavers certificate</a:t>
            </a:r>
            <a:endParaRPr lang="en-GB" sz="3200" dirty="0">
              <a:latin typeface="+mn-lt"/>
            </a:endParaRPr>
          </a:p>
        </p:txBody>
      </p:sp>
      <p:pic>
        <p:nvPicPr>
          <p:cNvPr id="5"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825697" y="1491076"/>
            <a:ext cx="864096" cy="369332"/>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756354" y="4266750"/>
            <a:ext cx="7631289"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Section 6 often left blank, please complete since the assumption is the member is leaving all employments and may be deferred unnecessarily. </a:t>
            </a:r>
            <a:endParaRPr lang="en-GB" dirty="0"/>
          </a:p>
          <a:p>
            <a:endParaRPr lang="en-GB" dirty="0"/>
          </a:p>
        </p:txBody>
      </p:sp>
      <p:pic>
        <p:nvPicPr>
          <p:cNvPr id="3" name="Picture 2"/>
          <p:cNvPicPr>
            <a:picLocks noChangeAspect="1"/>
          </p:cNvPicPr>
          <p:nvPr/>
        </p:nvPicPr>
        <p:blipFill>
          <a:blip r:embed="rId5"/>
          <a:stretch>
            <a:fillRect/>
          </a:stretch>
        </p:blipFill>
        <p:spPr>
          <a:xfrm>
            <a:off x="539552" y="1421156"/>
            <a:ext cx="8147247" cy="2624218"/>
          </a:xfrm>
          <a:prstGeom prst="rect">
            <a:avLst/>
          </a:prstGeom>
        </p:spPr>
      </p:pic>
      <p:grpSp>
        <p:nvGrpSpPr>
          <p:cNvPr id="9" name="Group 8"/>
          <p:cNvGrpSpPr/>
          <p:nvPr/>
        </p:nvGrpSpPr>
        <p:grpSpPr>
          <a:xfrm>
            <a:off x="946907" y="4410407"/>
            <a:ext cx="5587706" cy="1886221"/>
            <a:chOff x="946907" y="4410407"/>
            <a:chExt cx="5587706" cy="1886221"/>
          </a:xfrm>
        </p:grpSpPr>
        <p:sp>
          <p:nvSpPr>
            <p:cNvPr id="4" name="Right Arrow 3"/>
            <p:cNvSpPr/>
            <p:nvPr/>
          </p:nvSpPr>
          <p:spPr>
            <a:xfrm rot="12387483">
              <a:off x="946907" y="4410407"/>
              <a:ext cx="2794644" cy="2652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54293" y="5096299"/>
              <a:ext cx="2880320" cy="1200329"/>
            </a:xfrm>
            <a:prstGeom prst="rect">
              <a:avLst/>
            </a:prstGeom>
            <a:solidFill>
              <a:schemeClr val="bg1"/>
            </a:solidFill>
          </p:spPr>
          <p:txBody>
            <a:bodyPr wrap="square" rtlCol="0">
              <a:spAutoFit/>
            </a:bodyPr>
            <a:lstStyle/>
            <a:p>
              <a:r>
                <a:rPr lang="en-GB" dirty="0" smtClean="0">
                  <a:solidFill>
                    <a:srgbClr val="FF0000"/>
                  </a:solidFill>
                </a:rPr>
                <a:t>If they have started a new employment with you….don't forget the new starter form!</a:t>
              </a:r>
              <a:endParaRPr lang="en-GB" dirty="0">
                <a:solidFill>
                  <a:srgbClr val="FF0000"/>
                </a:solidFill>
              </a:endParaRPr>
            </a:p>
          </p:txBody>
        </p:sp>
      </p:grpSp>
    </p:spTree>
    <p:extLst>
      <p:ext uri="{BB962C8B-B14F-4D97-AF65-F5344CB8AC3E}">
        <p14:creationId xmlns:p14="http://schemas.microsoft.com/office/powerpoint/2010/main" val="23904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34820" name="Title 3"/>
          <p:cNvSpPr>
            <a:spLocks noGrp="1"/>
          </p:cNvSpPr>
          <p:nvPr>
            <p:ph type="title"/>
          </p:nvPr>
        </p:nvSpPr>
        <p:spPr>
          <a:xfrm>
            <a:off x="457200" y="274638"/>
            <a:ext cx="8229600" cy="777875"/>
          </a:xfrm>
        </p:spPr>
        <p:txBody>
          <a:bodyPr/>
          <a:lstStyle/>
          <a:p>
            <a:pPr algn="l" eaLnBrk="1" hangingPunct="1"/>
            <a:r>
              <a:rPr lang="en-GB" altLang="en-US" sz="3200" b="1" dirty="0" smtClean="0">
                <a:solidFill>
                  <a:srgbClr val="892890"/>
                </a:solidFill>
                <a:latin typeface="+mn-lt"/>
                <a:cs typeface="Arial" charset="0"/>
              </a:rPr>
              <a:t>Employer Self Service</a:t>
            </a:r>
          </a:p>
        </p:txBody>
      </p:sp>
      <p:sp>
        <p:nvSpPr>
          <p:cNvPr id="34821" name="Content Placeholder 4"/>
          <p:cNvSpPr>
            <a:spLocks noGrp="1"/>
          </p:cNvSpPr>
          <p:nvPr>
            <p:ph idx="1"/>
          </p:nvPr>
        </p:nvSpPr>
        <p:spPr>
          <a:xfrm>
            <a:off x="457200" y="1052513"/>
            <a:ext cx="8229600" cy="5073650"/>
          </a:xfrm>
        </p:spPr>
        <p:txBody>
          <a:bodyPr/>
          <a:lstStyle/>
          <a:p>
            <a:pPr eaLnBrk="1" hangingPunct="1"/>
            <a:r>
              <a:rPr lang="en-GB" altLang="en-US" sz="2800" dirty="0" smtClean="0">
                <a:cs typeface="Arial" charset="0"/>
              </a:rPr>
              <a:t>Can be used to inform us of leavers</a:t>
            </a:r>
          </a:p>
          <a:p>
            <a:pPr lvl="1" eaLnBrk="1" hangingPunct="1"/>
            <a:r>
              <a:rPr lang="en-GB" altLang="en-US" sz="2000" dirty="0" smtClean="0">
                <a:cs typeface="Arial" charset="0"/>
              </a:rPr>
              <a:t>Member Update &gt;Notification of Leaver</a:t>
            </a:r>
          </a:p>
          <a:p>
            <a:pPr eaLnBrk="1" hangingPunct="1">
              <a:buNone/>
            </a:pPr>
            <a:endParaRPr lang="en-GB" altLang="en-US" sz="2000" dirty="0" smtClean="0">
              <a:cs typeface="Arial" charset="0"/>
            </a:endParaRPr>
          </a:p>
          <a:p>
            <a:pPr eaLnBrk="1" hangingPunct="1"/>
            <a:r>
              <a:rPr lang="en-GB" altLang="en-US" sz="2800" dirty="0" smtClean="0">
                <a:cs typeface="Arial" charset="0"/>
              </a:rPr>
              <a:t>Complete &amp; upload a leavers cert</a:t>
            </a:r>
          </a:p>
          <a:p>
            <a:pPr lvl="1" eaLnBrk="1" hangingPunct="1"/>
            <a:r>
              <a:rPr lang="en-GB" altLang="en-US" sz="2000" dirty="0" smtClean="0">
                <a:cs typeface="Arial" charset="0"/>
              </a:rPr>
              <a:t>Documentation &gt; Generate Member Document</a:t>
            </a:r>
          </a:p>
          <a:p>
            <a:pPr lvl="1" eaLnBrk="1" hangingPunct="1"/>
            <a:r>
              <a:rPr lang="en-GB" altLang="en-US" sz="2000" dirty="0" smtClean="0">
                <a:cs typeface="Arial" charset="0"/>
              </a:rPr>
              <a:t>Select a template &gt; EMPLEAVEN – Employer Leaver Cert D Update &gt; submit</a:t>
            </a:r>
          </a:p>
          <a:p>
            <a:pPr lvl="1" eaLnBrk="1" hangingPunct="1"/>
            <a:r>
              <a:rPr lang="en-GB" altLang="en-US" sz="2000" dirty="0" smtClean="0">
                <a:cs typeface="Arial" charset="0"/>
              </a:rPr>
              <a:t>Click on leaver form &gt; </a:t>
            </a:r>
            <a:r>
              <a:rPr lang="en-GB" altLang="en-US" sz="2000" u="sng" dirty="0" smtClean="0">
                <a:cs typeface="Arial" charset="0"/>
              </a:rPr>
              <a:t>Save as* </a:t>
            </a:r>
            <a:r>
              <a:rPr lang="en-GB" altLang="en-US" sz="2000" dirty="0" smtClean="0">
                <a:cs typeface="Arial" charset="0"/>
              </a:rPr>
              <a:t>&gt; use exactly the same file name</a:t>
            </a:r>
          </a:p>
          <a:p>
            <a:pPr lvl="1" eaLnBrk="1" hangingPunct="1"/>
            <a:r>
              <a:rPr lang="en-GB" altLang="en-US" sz="2000" dirty="0" smtClean="0">
                <a:cs typeface="Arial" charset="0"/>
              </a:rPr>
              <a:t>Open &gt; complete</a:t>
            </a:r>
          </a:p>
          <a:p>
            <a:pPr lvl="1" eaLnBrk="1" hangingPunct="1"/>
            <a:r>
              <a:rPr lang="en-GB" altLang="en-US" sz="2000" dirty="0" smtClean="0">
                <a:cs typeface="Arial" charset="0"/>
              </a:rPr>
              <a:t>Documentation &gt; Upload Word Document</a:t>
            </a:r>
          </a:p>
          <a:p>
            <a:pPr lvl="1" eaLnBrk="1" hangingPunct="1"/>
            <a:r>
              <a:rPr lang="en-GB" altLang="en-US" sz="2000" dirty="0" smtClean="0">
                <a:cs typeface="Arial" charset="0"/>
              </a:rPr>
              <a:t>Browse &gt;find on your own drive &gt;open &gt; upload</a:t>
            </a:r>
          </a:p>
          <a:p>
            <a:pPr lvl="1" eaLnBrk="1" hangingPunct="1"/>
            <a:endParaRPr lang="en-GB" altLang="en-US" sz="2000" dirty="0" smtClean="0">
              <a:cs typeface="Arial" charset="0"/>
            </a:endParaRPr>
          </a:p>
          <a:p>
            <a:pPr lvl="1" eaLnBrk="1" hangingPunct="1">
              <a:buNone/>
            </a:pPr>
            <a:r>
              <a:rPr lang="en-GB" altLang="en-US" sz="2000" dirty="0" smtClean="0">
                <a:cs typeface="Arial" charset="0"/>
              </a:rPr>
              <a:t>* You must keep the file name exactly the same</a:t>
            </a:r>
          </a:p>
          <a:p>
            <a:pPr lvl="1" eaLnBrk="1" hangingPunct="1"/>
            <a:endParaRPr lang="en-GB" altLang="en-US" sz="1600" dirty="0" smtClean="0">
              <a:latin typeface="Arial" charset="0"/>
              <a:cs typeface="Arial" charset="0"/>
            </a:endParaRPr>
          </a:p>
        </p:txBody>
      </p:sp>
      <p:pic>
        <p:nvPicPr>
          <p:cNvPr id="6"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48133" name="Rectangle 5"/>
          <p:cNvSpPr>
            <a:spLocks noGrp="1"/>
          </p:cNvSpPr>
          <p:nvPr>
            <p:ph type="body" sz="half" idx="1"/>
          </p:nvPr>
        </p:nvSpPr>
        <p:spPr>
          <a:xfrm>
            <a:off x="468313" y="1628775"/>
            <a:ext cx="8207375" cy="4525963"/>
          </a:xfrm>
        </p:spPr>
        <p:txBody>
          <a:bodyPr/>
          <a:lstStyle/>
          <a:p>
            <a:pPr>
              <a:buFont typeface="Arial" charset="0"/>
              <a:buNone/>
            </a:pPr>
            <a:endParaRPr lang="en-GB" altLang="en-US" smtClean="0">
              <a:latin typeface="Arial" charset="0"/>
            </a:endParaRPr>
          </a:p>
          <a:p>
            <a:pPr>
              <a:buFont typeface="Arial" charset="0"/>
              <a:buNone/>
            </a:pPr>
            <a:endParaRPr lang="en-US" altLang="en-US" smtClean="0">
              <a:latin typeface="Arial" charset="0"/>
            </a:endParaRPr>
          </a:p>
        </p:txBody>
      </p:sp>
      <p:sp>
        <p:nvSpPr>
          <p:cNvPr id="48134" name="Rectangle 6"/>
          <p:cNvSpPr>
            <a:spLocks noGrp="1"/>
          </p:cNvSpPr>
          <p:nvPr>
            <p:ph type="body" sz="half" idx="2"/>
          </p:nvPr>
        </p:nvSpPr>
        <p:spPr>
          <a:xfrm>
            <a:off x="539750" y="1600200"/>
            <a:ext cx="8147050" cy="4525963"/>
          </a:xfrm>
        </p:spPr>
        <p:txBody>
          <a:bodyPr/>
          <a:lstStyle/>
          <a:p>
            <a:endParaRPr lang="en-GB" altLang="en-US" dirty="0" smtClean="0"/>
          </a:p>
          <a:p>
            <a:endParaRPr lang="en-GB" altLang="en-US" dirty="0" smtClean="0"/>
          </a:p>
          <a:p>
            <a:pPr algn="ctr">
              <a:buFont typeface="Arial" charset="0"/>
              <a:buNone/>
            </a:pPr>
            <a:r>
              <a:rPr lang="en-GB" altLang="en-US" sz="4800" dirty="0" smtClean="0"/>
              <a:t>Thank You.</a:t>
            </a:r>
          </a:p>
          <a:p>
            <a:pPr algn="ctr">
              <a:buFont typeface="Arial" charset="0"/>
              <a:buNone/>
            </a:pPr>
            <a:r>
              <a:rPr lang="en-GB" altLang="en-US" sz="4800" dirty="0" smtClean="0"/>
              <a:t>Any questions? </a:t>
            </a:r>
          </a:p>
          <a:p>
            <a:pPr>
              <a:buFont typeface="Arial" charset="0"/>
              <a:buNone/>
            </a:pPr>
            <a:endParaRPr lang="en-GB" altLang="en-US" dirty="0" smtClean="0"/>
          </a:p>
          <a:p>
            <a:endParaRPr lang="en-US" altLang="en-US" dirty="0" smtClean="0"/>
          </a:p>
        </p:txBody>
      </p:sp>
      <p:pic>
        <p:nvPicPr>
          <p:cNvPr id="8"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074" y="260648"/>
            <a:ext cx="2852936" cy="28529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ve_graphic_tint_rgb"/>
          <p:cNvPicPr>
            <a:picLocks noChangeAspect="1" noChangeArrowheads="1"/>
          </p:cNvPicPr>
          <p:nvPr/>
        </p:nvPicPr>
        <p:blipFill>
          <a:blip r:embed="rId3" cstate="print"/>
          <a:srcRect/>
          <a:stretch>
            <a:fillRect/>
          </a:stretch>
        </p:blipFill>
        <p:spPr bwMode="auto">
          <a:xfrm>
            <a:off x="0" y="2593181"/>
            <a:ext cx="9035480" cy="3494088"/>
          </a:xfrm>
          <a:prstGeom prst="rect">
            <a:avLst/>
          </a:prstGeom>
          <a:noFill/>
          <a:ln w="9525">
            <a:noFill/>
            <a:miter lim="800000"/>
            <a:headEnd/>
            <a:tailEnd/>
          </a:ln>
        </p:spPr>
      </p:pic>
      <p:sp>
        <p:nvSpPr>
          <p:cNvPr id="3076" name="Title 3"/>
          <p:cNvSpPr>
            <a:spLocks noGrp="1"/>
          </p:cNvSpPr>
          <p:nvPr>
            <p:ph type="title"/>
          </p:nvPr>
        </p:nvSpPr>
        <p:spPr>
          <a:xfrm>
            <a:off x="457200" y="274638"/>
            <a:ext cx="8229600" cy="777875"/>
          </a:xfrm>
        </p:spPr>
        <p:txBody>
          <a:bodyPr/>
          <a:lstStyle/>
          <a:p>
            <a:pPr algn="l" eaLnBrk="1" hangingPunct="1"/>
            <a:r>
              <a:rPr lang="en-GB" altLang="en-US" sz="3200" b="1" dirty="0" smtClean="0">
                <a:solidFill>
                  <a:srgbClr val="892890"/>
                </a:solidFill>
                <a:latin typeface="+mn-lt"/>
                <a:cs typeface="Arial" charset="0"/>
              </a:rPr>
              <a:t>What we will cover:</a:t>
            </a:r>
            <a:r>
              <a:rPr lang="en-GB" altLang="en-US" dirty="0" smtClean="0">
                <a:latin typeface="+mn-lt"/>
                <a:cs typeface="Arial" charset="0"/>
              </a:rPr>
              <a:t> </a:t>
            </a:r>
            <a:r>
              <a:rPr lang="en-GB" altLang="en-US" dirty="0" smtClean="0">
                <a:latin typeface="+mn-lt"/>
              </a:rPr>
              <a:t>       </a:t>
            </a:r>
          </a:p>
        </p:txBody>
      </p:sp>
      <p:sp>
        <p:nvSpPr>
          <p:cNvPr id="3077" name="Content Placeholder 4"/>
          <p:cNvSpPr>
            <a:spLocks noGrp="1"/>
          </p:cNvSpPr>
          <p:nvPr>
            <p:ph idx="1"/>
          </p:nvPr>
        </p:nvSpPr>
        <p:spPr>
          <a:xfrm>
            <a:off x="457200" y="1268413"/>
            <a:ext cx="8229600" cy="1363663"/>
          </a:xfrm>
        </p:spPr>
        <p:txBody>
          <a:bodyPr/>
          <a:lstStyle/>
          <a:p>
            <a:pPr eaLnBrk="1" hangingPunct="1"/>
            <a:r>
              <a:rPr lang="en-GB" altLang="en-US" sz="2400" dirty="0" smtClean="0">
                <a:cs typeface="Arial" charset="0"/>
              </a:rPr>
              <a:t>Common issues and mistakes our teams encounter from the forms submitted </a:t>
            </a:r>
          </a:p>
          <a:p>
            <a:pPr eaLnBrk="1" hangingPunct="1"/>
            <a:r>
              <a:rPr lang="en-GB" altLang="en-US" sz="2400" dirty="0" smtClean="0">
                <a:cs typeface="Arial" charset="0"/>
              </a:rPr>
              <a:t>More unusual elements of the forms you may struggle with</a:t>
            </a:r>
          </a:p>
        </p:txBody>
      </p:sp>
      <p:pic>
        <p:nvPicPr>
          <p:cNvPr id="6"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
        <p:nvSpPr>
          <p:cNvPr id="2" name="TextBox 1"/>
          <p:cNvSpPr txBox="1"/>
          <p:nvPr/>
        </p:nvSpPr>
        <p:spPr>
          <a:xfrm>
            <a:off x="457200" y="3030533"/>
            <a:ext cx="7956884" cy="584775"/>
          </a:xfrm>
          <a:prstGeom prst="rect">
            <a:avLst/>
          </a:prstGeom>
          <a:noFill/>
        </p:spPr>
        <p:txBody>
          <a:bodyPr wrap="square" rtlCol="0">
            <a:spAutoFit/>
          </a:bodyPr>
          <a:lstStyle/>
          <a:p>
            <a:pPr algn="ctr"/>
            <a:r>
              <a:rPr lang="en-GB" sz="3200" b="1" dirty="0" smtClean="0">
                <a:solidFill>
                  <a:schemeClr val="tx2">
                    <a:lumMod val="60000"/>
                    <a:lumOff val="40000"/>
                  </a:schemeClr>
                </a:solidFill>
                <a:latin typeface="+mn-lt"/>
              </a:rPr>
              <a:t>By the end you will:</a:t>
            </a:r>
            <a:endParaRPr lang="en-GB" sz="3200" b="1" dirty="0">
              <a:solidFill>
                <a:schemeClr val="tx2">
                  <a:lumMod val="60000"/>
                  <a:lumOff val="40000"/>
                </a:schemeClr>
              </a:solidFill>
              <a:latin typeface="+mn-lt"/>
            </a:endParaRPr>
          </a:p>
        </p:txBody>
      </p:sp>
      <p:sp>
        <p:nvSpPr>
          <p:cNvPr id="3" name="TextBox 2"/>
          <p:cNvSpPr txBox="1"/>
          <p:nvPr/>
        </p:nvSpPr>
        <p:spPr>
          <a:xfrm>
            <a:off x="539552" y="3645024"/>
            <a:ext cx="8064896" cy="1938992"/>
          </a:xfrm>
          <a:prstGeom prst="rect">
            <a:avLst/>
          </a:prstGeom>
          <a:noFill/>
        </p:spPr>
        <p:txBody>
          <a:bodyPr wrap="square" rtlCol="0">
            <a:spAutoFit/>
          </a:bodyPr>
          <a:lstStyle/>
          <a:p>
            <a:pPr marL="285750" indent="-285750" algn="ctr">
              <a:buFont typeface="Arial" panose="020B0604020202020204" pitchFamily="34" charset="0"/>
              <a:buChar char="•"/>
            </a:pPr>
            <a:r>
              <a:rPr lang="en-GB" sz="2400" dirty="0" smtClean="0">
                <a:latin typeface="+mn-lt"/>
              </a:rPr>
              <a:t>Help improve the customer's journey</a:t>
            </a:r>
          </a:p>
          <a:p>
            <a:pPr marL="285750" indent="-285750" algn="ctr">
              <a:buFont typeface="Arial" panose="020B0604020202020204" pitchFamily="34" charset="0"/>
              <a:buChar char="•"/>
            </a:pPr>
            <a:endParaRPr lang="en-GB" sz="2400" dirty="0" smtClean="0">
              <a:latin typeface="+mn-lt"/>
            </a:endParaRPr>
          </a:p>
          <a:p>
            <a:pPr marL="285750" indent="-285750" algn="ctr">
              <a:buFont typeface="Arial" panose="020B0604020202020204" pitchFamily="34" charset="0"/>
              <a:buChar char="•"/>
            </a:pPr>
            <a:r>
              <a:rPr lang="en-GB" sz="2400" dirty="0" smtClean="0">
                <a:latin typeface="+mn-lt"/>
              </a:rPr>
              <a:t>Know the common mistakes to look out for</a:t>
            </a:r>
          </a:p>
          <a:p>
            <a:pPr algn="ctr"/>
            <a:endParaRPr lang="en-GB" sz="2400" dirty="0" smtClean="0">
              <a:latin typeface="+mn-lt"/>
            </a:endParaRPr>
          </a:p>
          <a:p>
            <a:pPr marL="285750" indent="-285750" algn="ctr">
              <a:buFont typeface="Arial" panose="020B0604020202020204" pitchFamily="34" charset="0"/>
              <a:buChar char="•"/>
            </a:pPr>
            <a:r>
              <a:rPr lang="en-GB" sz="2400" dirty="0" smtClean="0">
                <a:latin typeface="+mn-lt"/>
              </a:rPr>
              <a:t>Better understand the more unusual aspects of the forms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4099" name="Picture 3" descr="LGSS-logo_rgb"/>
          <p:cNvPicPr>
            <a:picLocks noChangeAspect="1" noChangeArrowheads="1"/>
          </p:cNvPicPr>
          <p:nvPr/>
        </p:nvPicPr>
        <p:blipFill>
          <a:blip r:embed="rId4" cstate="print"/>
          <a:srcRect/>
          <a:stretch>
            <a:fillRect/>
          </a:stretch>
        </p:blipFill>
        <p:spPr bwMode="auto">
          <a:xfrm>
            <a:off x="7451725" y="6308725"/>
            <a:ext cx="1082675" cy="255588"/>
          </a:xfrm>
          <a:prstGeom prst="rect">
            <a:avLst/>
          </a:prstGeom>
          <a:noFill/>
          <a:ln w="9525">
            <a:noFill/>
            <a:miter lim="800000"/>
            <a:headEnd/>
            <a:tailEnd/>
          </a:ln>
        </p:spPr>
      </p:pic>
      <p:sp>
        <p:nvSpPr>
          <p:cNvPr id="4100" name="Rectangle 4"/>
          <p:cNvSpPr>
            <a:spLocks noGrp="1"/>
          </p:cNvSpPr>
          <p:nvPr>
            <p:ph type="title"/>
          </p:nvPr>
        </p:nvSpPr>
        <p:spPr>
          <a:xfrm>
            <a:off x="457200" y="274638"/>
            <a:ext cx="5987008" cy="1066130"/>
          </a:xfrm>
        </p:spPr>
        <p:txBody>
          <a:bodyPr/>
          <a:lstStyle/>
          <a:p>
            <a:pPr algn="l" eaLnBrk="1" hangingPunct="1"/>
            <a:r>
              <a:rPr lang="en-GB" altLang="en-US" sz="3200" b="1" dirty="0" smtClean="0">
                <a:solidFill>
                  <a:srgbClr val="009DDD"/>
                </a:solidFill>
                <a:latin typeface="+mn-lt"/>
              </a:rPr>
              <a:t>Why do you ask for so much information?</a:t>
            </a:r>
            <a:endParaRPr lang="en-US" altLang="en-US" sz="3200" b="1" dirty="0" smtClean="0">
              <a:solidFill>
                <a:srgbClr val="009DDD"/>
              </a:solidFill>
              <a:latin typeface="+mn-lt"/>
            </a:endParaRPr>
          </a:p>
        </p:txBody>
      </p:sp>
      <p:sp>
        <p:nvSpPr>
          <p:cNvPr id="4101" name="Rectangle 5"/>
          <p:cNvSpPr>
            <a:spLocks noGrp="1"/>
          </p:cNvSpPr>
          <p:nvPr>
            <p:ph type="body" idx="1"/>
          </p:nvPr>
        </p:nvSpPr>
        <p:spPr>
          <a:xfrm>
            <a:off x="457200" y="1732001"/>
            <a:ext cx="8229600" cy="4394161"/>
          </a:xfrm>
        </p:spPr>
        <p:txBody>
          <a:bodyPr/>
          <a:lstStyle/>
          <a:p>
            <a:r>
              <a:rPr lang="en-GB" altLang="en-US" sz="2000" b="1" dirty="0" smtClean="0">
                <a:latin typeface="Arial" charset="0"/>
                <a:cs typeface="Arial" charset="0"/>
              </a:rPr>
              <a:t>Member benefit administration</a:t>
            </a:r>
          </a:p>
          <a:p>
            <a:pPr lvl="1"/>
            <a:r>
              <a:rPr lang="en-GB" altLang="en-US" sz="2000" dirty="0" smtClean="0">
                <a:latin typeface="Arial" charset="0"/>
                <a:cs typeface="Arial" charset="0"/>
              </a:rPr>
              <a:t>2014 scheme based on CARE pay </a:t>
            </a:r>
          </a:p>
          <a:p>
            <a:pPr lvl="1"/>
            <a:r>
              <a:rPr lang="en-GB" altLang="en-US" sz="2000" dirty="0" smtClean="0">
                <a:latin typeface="Arial" charset="0"/>
                <a:cs typeface="Arial" charset="0"/>
              </a:rPr>
              <a:t>2008 scheme based on Final Pay </a:t>
            </a:r>
          </a:p>
          <a:p>
            <a:pPr lvl="1"/>
            <a:r>
              <a:rPr lang="en-GB" altLang="en-US" sz="2000" dirty="0" smtClean="0">
                <a:latin typeface="Arial" charset="0"/>
                <a:cs typeface="Arial" charset="0"/>
              </a:rPr>
              <a:t>1998 scheme based on Final Pay</a:t>
            </a:r>
          </a:p>
          <a:p>
            <a:pPr marL="457200" lvl="1" indent="0">
              <a:buNone/>
            </a:pPr>
            <a:endParaRPr lang="en-GB" altLang="en-US" sz="2000" dirty="0" smtClean="0">
              <a:latin typeface="Arial" charset="0"/>
              <a:cs typeface="Arial" charset="0"/>
            </a:endParaRPr>
          </a:p>
          <a:p>
            <a:r>
              <a:rPr lang="en-GB" altLang="en-US" sz="2000" b="1" dirty="0" smtClean="0">
                <a:latin typeface="Arial" charset="0"/>
                <a:cs typeface="Arial" charset="0"/>
              </a:rPr>
              <a:t>Valuation purposes</a:t>
            </a:r>
          </a:p>
          <a:p>
            <a:pPr lvl="1"/>
            <a:r>
              <a:rPr lang="en-GB" altLang="en-US" sz="2000" dirty="0" smtClean="0">
                <a:latin typeface="Arial" charset="0"/>
                <a:cs typeface="Arial" charset="0"/>
              </a:rPr>
              <a:t>Employer contribution rates</a:t>
            </a:r>
          </a:p>
          <a:p>
            <a:pPr lvl="1"/>
            <a:r>
              <a:rPr lang="en-GB" altLang="en-US" sz="2000" dirty="0" smtClean="0">
                <a:latin typeface="Arial" charset="0"/>
                <a:cs typeface="Arial" charset="0"/>
              </a:rPr>
              <a:t>Contribution payments reconciliation</a:t>
            </a:r>
          </a:p>
          <a:p>
            <a:pPr lvl="1"/>
            <a:endParaRPr lang="en-GB" altLang="en-US" sz="2000" dirty="0" smtClean="0">
              <a:latin typeface="Arial" charset="0"/>
              <a:cs typeface="Arial" charset="0"/>
            </a:endParaRPr>
          </a:p>
          <a:p>
            <a:r>
              <a:rPr lang="en-GB" altLang="en-US" sz="2000" b="1" dirty="0" smtClean="0">
                <a:latin typeface="Arial" charset="0"/>
                <a:cs typeface="Arial" charset="0"/>
              </a:rPr>
              <a:t>Good governance</a:t>
            </a:r>
          </a:p>
          <a:p>
            <a:pPr lvl="1"/>
            <a:r>
              <a:rPr lang="en-GB" altLang="en-US" sz="1600" b="1" dirty="0" smtClean="0">
                <a:latin typeface="Arial" charset="0"/>
                <a:cs typeface="Arial" charset="0"/>
              </a:rPr>
              <a:t>Increased scrutiny e.g Pensions Regulator and Scheme Advisory Board</a:t>
            </a:r>
          </a:p>
          <a:p>
            <a:pPr>
              <a:buFont typeface="Arial" charset="0"/>
              <a:buNone/>
            </a:pPr>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cs typeface="Arial" charset="0"/>
            </a:endParaRPr>
          </a:p>
          <a:p>
            <a:endParaRPr lang="en-GB" altLang="en-US" sz="2000" dirty="0" smtClean="0">
              <a:latin typeface="Arial" charset="0"/>
            </a:endParaRPr>
          </a:p>
          <a:p>
            <a:pPr eaLnBrk="1" hangingPunct="1">
              <a:lnSpc>
                <a:spcPct val="80000"/>
              </a:lnSpc>
            </a:pPr>
            <a:endParaRPr lang="en-GB" altLang="en-US" sz="2000" dirty="0" smtClean="0">
              <a:latin typeface="Arial" charset="0"/>
            </a:endParaRPr>
          </a:p>
          <a:p>
            <a:pPr eaLnBrk="1" hangingPunct="1">
              <a:lnSpc>
                <a:spcPct val="80000"/>
              </a:lnSpc>
            </a:pPr>
            <a:endParaRPr lang="en-GB" altLang="en-US" sz="2000" dirty="0" smtClean="0">
              <a:latin typeface="Arial" charset="0"/>
            </a:endParaRPr>
          </a:p>
          <a:p>
            <a:pPr eaLnBrk="1" hangingPunct="1">
              <a:lnSpc>
                <a:spcPct val="80000"/>
              </a:lnSpc>
            </a:pPr>
            <a:endParaRPr lang="en-GB" altLang="en-US" sz="2400" dirty="0" smtClean="0">
              <a:latin typeface="Arial" charset="0"/>
            </a:endParaRPr>
          </a:p>
          <a:p>
            <a:pPr eaLnBrk="1" hangingPunct="1">
              <a:lnSpc>
                <a:spcPct val="80000"/>
              </a:lnSpc>
            </a:pPr>
            <a:endParaRPr lang="en-GB" altLang="en-US" sz="2400" dirty="0" smtClean="0">
              <a:latin typeface="Arial" charset="0"/>
            </a:endParaRPr>
          </a:p>
          <a:p>
            <a:pPr eaLnBrk="1" hangingPunct="1">
              <a:lnSpc>
                <a:spcPct val="80000"/>
              </a:lnSpc>
              <a:buFont typeface="Arial" charset="0"/>
              <a:buNone/>
            </a:pPr>
            <a:endParaRPr lang="en-US" altLang="en-US" sz="2800" dirty="0" smtClean="0">
              <a:latin typeface="Arial" charset="0"/>
            </a:endParaRPr>
          </a:p>
        </p:txBody>
      </p:sp>
      <p:pic>
        <p:nvPicPr>
          <p:cNvPr id="6" name="Picture 3" descr="LGSS-logo_rgb"/>
          <p:cNvPicPr>
            <a:picLocks noChangeAspect="1" noChangeArrowheads="1"/>
          </p:cNvPicPr>
          <p:nvPr/>
        </p:nvPicPr>
        <p:blipFill>
          <a:blip r:embed="rId5" cstate="print"/>
          <a:stretch>
            <a:fillRect/>
          </a:stretch>
        </p:blipFill>
        <p:spPr bwMode="auto">
          <a:xfrm>
            <a:off x="7476187" y="6202285"/>
            <a:ext cx="1082998" cy="541499"/>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6444208" y="7977"/>
            <a:ext cx="2647950" cy="17240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14340" name="Rectangle 4"/>
          <p:cNvSpPr>
            <a:spLocks noGrp="1"/>
          </p:cNvSpPr>
          <p:nvPr>
            <p:ph type="title"/>
          </p:nvPr>
        </p:nvSpPr>
        <p:spPr/>
        <p:txBody>
          <a:bodyPr/>
          <a:lstStyle/>
          <a:p>
            <a:pPr algn="l" eaLnBrk="1" hangingPunct="1"/>
            <a:r>
              <a:rPr lang="en-GB" altLang="en-US" sz="3200" b="1" dirty="0" smtClean="0">
                <a:solidFill>
                  <a:srgbClr val="892890"/>
                </a:solidFill>
                <a:latin typeface="+mn-lt"/>
              </a:rPr>
              <a:t>Pay Definitions – most common mistake</a:t>
            </a:r>
            <a:endParaRPr lang="en-US" altLang="en-US" sz="3200" b="1" dirty="0" smtClean="0">
              <a:solidFill>
                <a:srgbClr val="892890"/>
              </a:solidFill>
              <a:latin typeface="+mn-lt"/>
            </a:endParaRPr>
          </a:p>
        </p:txBody>
      </p:sp>
      <p:sp>
        <p:nvSpPr>
          <p:cNvPr id="14341" name="Rectangle 5"/>
          <p:cNvSpPr>
            <a:spLocks noGrp="1"/>
          </p:cNvSpPr>
          <p:nvPr>
            <p:ph type="body" idx="1"/>
          </p:nvPr>
        </p:nvSpPr>
        <p:spPr>
          <a:xfrm>
            <a:off x="457200" y="1417638"/>
            <a:ext cx="8229600" cy="4708525"/>
          </a:xfrm>
        </p:spPr>
        <p:txBody>
          <a:bodyPr/>
          <a:lstStyle/>
          <a:p>
            <a:pPr eaLnBrk="1" hangingPunct="1">
              <a:lnSpc>
                <a:spcPct val="80000"/>
              </a:lnSpc>
            </a:pPr>
            <a:r>
              <a:rPr lang="en-GB" altLang="en-US" sz="2400" b="1" dirty="0" smtClean="0"/>
              <a:t>Pensionable Pay</a:t>
            </a:r>
            <a:r>
              <a:rPr lang="en-GB" altLang="en-US" sz="2400" dirty="0" smtClean="0"/>
              <a:t>: </a:t>
            </a:r>
            <a:r>
              <a:rPr lang="en-US" sz="2400" dirty="0" smtClean="0">
                <a:cs typeface="Arial" charset="0"/>
              </a:rPr>
              <a:t>overall term used for pensionable pay actually received by your members</a:t>
            </a:r>
          </a:p>
          <a:p>
            <a:pPr eaLnBrk="1" hangingPunct="1">
              <a:lnSpc>
                <a:spcPct val="80000"/>
              </a:lnSpc>
            </a:pPr>
            <a:endParaRPr lang="en-US" altLang="en-US" sz="2400" dirty="0" smtClean="0"/>
          </a:p>
          <a:p>
            <a:pPr eaLnBrk="1" hangingPunct="1">
              <a:lnSpc>
                <a:spcPct val="80000"/>
              </a:lnSpc>
            </a:pPr>
            <a:r>
              <a:rPr lang="en-US" altLang="en-US" sz="2400" b="1" dirty="0"/>
              <a:t>Assumed Pensionable Pay </a:t>
            </a:r>
            <a:r>
              <a:rPr lang="en-US" altLang="en-US" sz="2400" dirty="0"/>
              <a:t>– </a:t>
            </a:r>
            <a:r>
              <a:rPr lang="en-US" altLang="en-US" sz="2400" dirty="0" smtClean="0"/>
              <a:t>replaces pensionable pay for periods of reduced or no pay due to sickness/injury, ordinary child related leave and reserve forces service leave</a:t>
            </a:r>
          </a:p>
          <a:p>
            <a:pPr eaLnBrk="1" hangingPunct="1">
              <a:lnSpc>
                <a:spcPct val="80000"/>
              </a:lnSpc>
            </a:pPr>
            <a:endParaRPr lang="en-US" altLang="en-US" sz="2400" dirty="0"/>
          </a:p>
          <a:p>
            <a:pPr eaLnBrk="1" hangingPunct="1">
              <a:lnSpc>
                <a:spcPct val="80000"/>
              </a:lnSpc>
            </a:pPr>
            <a:r>
              <a:rPr lang="en-US" altLang="en-US" sz="2400" b="1" dirty="0" smtClean="0"/>
              <a:t>Cumulative Pensionable Pay: </a:t>
            </a:r>
            <a:r>
              <a:rPr lang="en-US" altLang="en-US" sz="2400" dirty="0" smtClean="0"/>
              <a:t>Used to calculate members benefits</a:t>
            </a:r>
          </a:p>
          <a:p>
            <a:pPr lvl="1" eaLnBrk="1" hangingPunct="1">
              <a:lnSpc>
                <a:spcPct val="80000"/>
              </a:lnSpc>
            </a:pPr>
            <a:r>
              <a:rPr lang="en-US" altLang="en-US" sz="2000" dirty="0" smtClean="0"/>
              <a:t>Combination of Pensionable Pay and Assumed Pensionable Pay</a:t>
            </a:r>
          </a:p>
          <a:p>
            <a:pPr marL="0" indent="0" eaLnBrk="1" hangingPunct="1">
              <a:lnSpc>
                <a:spcPct val="80000"/>
              </a:lnSpc>
              <a:buNone/>
            </a:pPr>
            <a:endParaRPr lang="en-US" altLang="en-US" sz="2400" dirty="0" smtClean="0"/>
          </a:p>
          <a:p>
            <a:pPr eaLnBrk="1" hangingPunct="1">
              <a:lnSpc>
                <a:spcPct val="80000"/>
              </a:lnSpc>
            </a:pPr>
            <a:r>
              <a:rPr lang="en-US" altLang="en-US" sz="2400" b="1" dirty="0" smtClean="0"/>
              <a:t>Final Pensionable Pay: </a:t>
            </a:r>
            <a:r>
              <a:rPr lang="en-US" altLang="en-US" sz="2400" dirty="0" smtClean="0"/>
              <a:t>used to calculate benefits for pre 2014 service</a:t>
            </a:r>
            <a:endParaRPr lang="en-GB" altLang="en-US" sz="2400" dirty="0" smtClean="0"/>
          </a:p>
        </p:txBody>
      </p:sp>
      <p:pic>
        <p:nvPicPr>
          <p:cNvPr id="6"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11267" name="Picture 3" descr="LGSS-logo_rgb"/>
          <p:cNvPicPr>
            <a:picLocks noChangeAspect="1" noChangeArrowheads="1"/>
          </p:cNvPicPr>
          <p:nvPr/>
        </p:nvPicPr>
        <p:blipFill>
          <a:blip r:embed="rId4" cstate="print"/>
          <a:srcRect/>
          <a:stretch>
            <a:fillRect/>
          </a:stretch>
        </p:blipFill>
        <p:spPr bwMode="auto">
          <a:xfrm>
            <a:off x="7451725" y="6308725"/>
            <a:ext cx="1082675" cy="255588"/>
          </a:xfrm>
          <a:prstGeom prst="rect">
            <a:avLst/>
          </a:prstGeom>
          <a:noFill/>
          <a:ln w="9525">
            <a:noFill/>
            <a:miter lim="800000"/>
            <a:headEnd/>
            <a:tailEnd/>
          </a:ln>
        </p:spPr>
      </p:pic>
      <p:sp>
        <p:nvSpPr>
          <p:cNvPr id="11268" name="Title 3"/>
          <p:cNvSpPr>
            <a:spLocks noGrp="1"/>
          </p:cNvSpPr>
          <p:nvPr>
            <p:ph type="title"/>
          </p:nvPr>
        </p:nvSpPr>
        <p:spPr>
          <a:xfrm>
            <a:off x="457200" y="274638"/>
            <a:ext cx="5698976" cy="1143000"/>
          </a:xfrm>
        </p:spPr>
        <p:txBody>
          <a:bodyPr/>
          <a:lstStyle/>
          <a:p>
            <a:pPr algn="l" eaLnBrk="1" hangingPunct="1"/>
            <a:r>
              <a:rPr lang="en-GB" altLang="en-US" sz="3200" b="1" dirty="0" smtClean="0">
                <a:solidFill>
                  <a:srgbClr val="00B0F0"/>
                </a:solidFill>
                <a:latin typeface="+mn-lt"/>
                <a:cs typeface="Arial" charset="0"/>
              </a:rPr>
              <a:t>Other common errors</a:t>
            </a:r>
          </a:p>
        </p:txBody>
      </p:sp>
      <p:sp>
        <p:nvSpPr>
          <p:cNvPr id="11269" name="Content Placeholder 4"/>
          <p:cNvSpPr>
            <a:spLocks noGrp="1"/>
          </p:cNvSpPr>
          <p:nvPr>
            <p:ph idx="1"/>
          </p:nvPr>
        </p:nvSpPr>
        <p:spPr>
          <a:xfrm>
            <a:off x="457200" y="2060848"/>
            <a:ext cx="8229600" cy="4065315"/>
          </a:xfrm>
        </p:spPr>
        <p:txBody>
          <a:bodyPr/>
          <a:lstStyle/>
          <a:p>
            <a:pPr eaLnBrk="1" hangingPunct="1"/>
            <a:r>
              <a:rPr lang="en-GB" altLang="en-US" dirty="0" smtClean="0"/>
              <a:t>Identification of the correct member record</a:t>
            </a:r>
          </a:p>
          <a:p>
            <a:pPr marL="0" indent="0" eaLnBrk="1" hangingPunct="1">
              <a:buNone/>
            </a:pPr>
            <a:endParaRPr lang="en-GB" altLang="en-US" dirty="0" smtClean="0"/>
          </a:p>
          <a:p>
            <a:pPr eaLnBrk="1" hangingPunct="1"/>
            <a:r>
              <a:rPr lang="en-GB" altLang="en-US" dirty="0" smtClean="0"/>
              <a:t>Issues which prevent the correct calculation of benefits</a:t>
            </a:r>
          </a:p>
          <a:p>
            <a:pPr marL="0" indent="0" eaLnBrk="1" hangingPunct="1">
              <a:buNone/>
            </a:pPr>
            <a:endParaRPr lang="en-GB" altLang="en-US" dirty="0" smtClean="0"/>
          </a:p>
          <a:p>
            <a:pPr eaLnBrk="1" hangingPunct="1"/>
            <a:r>
              <a:rPr lang="en-GB" altLang="en-US" dirty="0" smtClean="0"/>
              <a:t>Missing information</a:t>
            </a:r>
          </a:p>
          <a:p>
            <a:pPr eaLnBrk="1" hangingPunct="1"/>
            <a:endParaRPr lang="en-GB" altLang="en-US"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854" y="6226083"/>
            <a:ext cx="1230594" cy="49060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244" y="2902"/>
            <a:ext cx="3739755" cy="2057946"/>
          </a:xfrm>
          <a:prstGeom prst="rect">
            <a:avLst/>
          </a:prstGeom>
        </p:spPr>
      </p:pic>
    </p:spTree>
    <p:extLst>
      <p:ext uri="{BB962C8B-B14F-4D97-AF65-F5344CB8AC3E}">
        <p14:creationId xmlns:p14="http://schemas.microsoft.com/office/powerpoint/2010/main" val="285378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11267" name="Picture 3" descr="LGSS-logo_rgb"/>
          <p:cNvPicPr>
            <a:picLocks noChangeAspect="1" noChangeArrowheads="1"/>
          </p:cNvPicPr>
          <p:nvPr/>
        </p:nvPicPr>
        <p:blipFill>
          <a:blip r:embed="rId4" cstate="print"/>
          <a:srcRect/>
          <a:stretch>
            <a:fillRect/>
          </a:stretch>
        </p:blipFill>
        <p:spPr bwMode="auto">
          <a:xfrm>
            <a:off x="7451725" y="6308725"/>
            <a:ext cx="1082675" cy="255588"/>
          </a:xfrm>
          <a:prstGeom prst="rect">
            <a:avLst/>
          </a:prstGeom>
          <a:noFill/>
          <a:ln w="9525">
            <a:noFill/>
            <a:miter lim="800000"/>
            <a:headEnd/>
            <a:tailEnd/>
          </a:ln>
        </p:spPr>
      </p:pic>
      <p:sp>
        <p:nvSpPr>
          <p:cNvPr id="11268" name="Title 3"/>
          <p:cNvSpPr>
            <a:spLocks noGrp="1"/>
          </p:cNvSpPr>
          <p:nvPr>
            <p:ph type="title"/>
          </p:nvPr>
        </p:nvSpPr>
        <p:spPr/>
        <p:txBody>
          <a:bodyPr/>
          <a:lstStyle/>
          <a:p>
            <a:pPr algn="l" eaLnBrk="1" hangingPunct="1"/>
            <a:r>
              <a:rPr lang="en-GB" altLang="en-US" sz="3200" b="1" dirty="0" smtClean="0">
                <a:solidFill>
                  <a:srgbClr val="892890"/>
                </a:solidFill>
                <a:latin typeface="+mn-lt"/>
                <a:cs typeface="Arial" charset="0"/>
              </a:rPr>
              <a:t>Identification issues: Starter </a:t>
            </a:r>
            <a:r>
              <a:rPr lang="en-GB" altLang="en-US" sz="3200" b="1" dirty="0">
                <a:solidFill>
                  <a:srgbClr val="892890"/>
                </a:solidFill>
                <a:latin typeface="+mn-lt"/>
                <a:cs typeface="Arial" charset="0"/>
              </a:rPr>
              <a:t>forms </a:t>
            </a:r>
            <a:endParaRPr lang="en-GB" altLang="en-US" sz="3200" b="1" dirty="0" smtClean="0">
              <a:solidFill>
                <a:srgbClr val="892890"/>
              </a:solidFill>
              <a:latin typeface="+mn-lt"/>
              <a:cs typeface="Arial" charset="0"/>
            </a:endParaRPr>
          </a:p>
        </p:txBody>
      </p:sp>
      <p:pic>
        <p:nvPicPr>
          <p:cNvPr id="2" name="Content Placeholder 1"/>
          <p:cNvPicPr>
            <a:picLocks noGrp="1" noChangeAspect="1"/>
          </p:cNvPicPr>
          <p:nvPr>
            <p:ph idx="1"/>
          </p:nvPr>
        </p:nvPicPr>
        <p:blipFill>
          <a:blip r:embed="rId5"/>
          <a:stretch>
            <a:fillRect/>
          </a:stretch>
        </p:blipFill>
        <p:spPr>
          <a:xfrm>
            <a:off x="611560" y="1292721"/>
            <a:ext cx="7704856" cy="49333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3854" y="6226083"/>
            <a:ext cx="1230594" cy="490602"/>
          </a:xfrm>
          <a:prstGeom prst="rect">
            <a:avLst/>
          </a:prstGeom>
        </p:spPr>
      </p:pic>
      <p:sp>
        <p:nvSpPr>
          <p:cNvPr id="3" name="Right Arrow 2"/>
          <p:cNvSpPr/>
          <p:nvPr/>
        </p:nvSpPr>
        <p:spPr>
          <a:xfrm>
            <a:off x="4211960" y="5085184"/>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0800000">
            <a:off x="4788024" y="6003173"/>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8079436">
            <a:off x="3455875" y="2217232"/>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11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sp>
        <p:nvSpPr>
          <p:cNvPr id="34820" name="Title 3"/>
          <p:cNvSpPr>
            <a:spLocks noGrp="1"/>
          </p:cNvSpPr>
          <p:nvPr>
            <p:ph type="title"/>
          </p:nvPr>
        </p:nvSpPr>
        <p:spPr>
          <a:xfrm>
            <a:off x="419484" y="198778"/>
            <a:ext cx="8229600" cy="777875"/>
          </a:xfrm>
        </p:spPr>
        <p:txBody>
          <a:bodyPr/>
          <a:lstStyle/>
          <a:p>
            <a:pPr algn="l" eaLnBrk="1" hangingPunct="1"/>
            <a:r>
              <a:rPr lang="en-GB" altLang="en-US" sz="3200" b="1" dirty="0" smtClean="0">
                <a:solidFill>
                  <a:srgbClr val="00B0F0"/>
                </a:solidFill>
                <a:latin typeface="+mn-lt"/>
                <a:cs typeface="Arial" charset="0"/>
              </a:rPr>
              <a:t>Identification </a:t>
            </a:r>
            <a:r>
              <a:rPr lang="en-GB" altLang="en-US" sz="3200" b="1" dirty="0">
                <a:solidFill>
                  <a:srgbClr val="00B0F0"/>
                </a:solidFill>
                <a:latin typeface="+mn-lt"/>
                <a:cs typeface="Arial" charset="0"/>
              </a:rPr>
              <a:t>issues: </a:t>
            </a:r>
            <a:r>
              <a:rPr lang="en-GB" altLang="en-US" sz="3200" b="1" dirty="0" smtClean="0">
                <a:solidFill>
                  <a:srgbClr val="00B0F0"/>
                </a:solidFill>
                <a:latin typeface="+mn-lt"/>
                <a:cs typeface="Arial" charset="0"/>
              </a:rPr>
              <a:t>Leavers certificate</a:t>
            </a:r>
          </a:p>
        </p:txBody>
      </p:sp>
      <p:sp>
        <p:nvSpPr>
          <p:cNvPr id="34821" name="Content Placeholder 4"/>
          <p:cNvSpPr>
            <a:spLocks noGrp="1"/>
          </p:cNvSpPr>
          <p:nvPr>
            <p:ph idx="1"/>
          </p:nvPr>
        </p:nvSpPr>
        <p:spPr>
          <a:xfrm>
            <a:off x="457200" y="1052513"/>
            <a:ext cx="8229600" cy="5073650"/>
          </a:xfrm>
        </p:spPr>
        <p:txBody>
          <a:bodyPr/>
          <a:lstStyle/>
          <a:p>
            <a:pPr marL="0" indent="0"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a:p>
            <a:pPr eaLnBrk="1" hangingPunct="1">
              <a:buNone/>
            </a:pPr>
            <a:endParaRPr lang="en-GB" altLang="en-US" sz="2000" dirty="0" smtClean="0">
              <a:latin typeface="Arial" charset="0"/>
              <a:cs typeface="Arial" charset="0"/>
            </a:endParaRPr>
          </a:p>
        </p:txBody>
      </p:sp>
      <p:pic>
        <p:nvPicPr>
          <p:cNvPr id="11" name="Picture 3" descr="LGSS-logo_rgb"/>
          <p:cNvPicPr>
            <a:picLocks noChangeAspect="1" noChangeArrowheads="1"/>
          </p:cNvPicPr>
          <p:nvPr/>
        </p:nvPicPr>
        <p:blipFill>
          <a:blip r:embed="rId4" cstate="print"/>
          <a:stretch>
            <a:fillRect/>
          </a:stretch>
        </p:blipFill>
        <p:spPr bwMode="auto">
          <a:xfrm>
            <a:off x="7617542" y="6095125"/>
            <a:ext cx="1082998" cy="541499"/>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899592" y="2485150"/>
            <a:ext cx="7181850" cy="3609975"/>
          </a:xfrm>
          <a:prstGeom prst="rect">
            <a:avLst/>
          </a:prstGeom>
        </p:spPr>
      </p:pic>
      <p:sp>
        <p:nvSpPr>
          <p:cNvPr id="8" name="TextBox 7"/>
          <p:cNvSpPr txBox="1"/>
          <p:nvPr/>
        </p:nvSpPr>
        <p:spPr>
          <a:xfrm>
            <a:off x="755576" y="1268760"/>
            <a:ext cx="7403465"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mn-lt"/>
              </a:rPr>
              <a:t>Identification of the member</a:t>
            </a:r>
          </a:p>
          <a:p>
            <a:pPr marL="285750" indent="-285750">
              <a:buFont typeface="Arial" panose="020B0604020202020204" pitchFamily="34" charset="0"/>
              <a:buChar char="•"/>
            </a:pPr>
            <a:r>
              <a:rPr lang="en-GB" dirty="0" smtClean="0">
                <a:latin typeface="+mn-lt"/>
              </a:rPr>
              <a:t>May have more than one employment with you or other organisations</a:t>
            </a:r>
            <a:endParaRPr lang="en-GB" dirty="0">
              <a:latin typeface="+mn-lt"/>
            </a:endParaRPr>
          </a:p>
        </p:txBody>
      </p:sp>
      <p:sp>
        <p:nvSpPr>
          <p:cNvPr id="2" name="Left Arrow 1"/>
          <p:cNvSpPr/>
          <p:nvPr/>
        </p:nvSpPr>
        <p:spPr>
          <a:xfrm rot="18850585">
            <a:off x="3070051" y="5254556"/>
            <a:ext cx="1512168"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Left Arrow 11"/>
          <p:cNvSpPr/>
          <p:nvPr/>
        </p:nvSpPr>
        <p:spPr>
          <a:xfrm rot="13313739">
            <a:off x="5170924" y="5257463"/>
            <a:ext cx="1512168"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12291" name="Picture 3" descr="LGSS-logo_rgb"/>
          <p:cNvPicPr>
            <a:picLocks noChangeAspect="1" noChangeArrowheads="1"/>
          </p:cNvPicPr>
          <p:nvPr/>
        </p:nvPicPr>
        <p:blipFill>
          <a:blip r:embed="rId4" cstate="print"/>
          <a:srcRect/>
          <a:stretch>
            <a:fillRect/>
          </a:stretch>
        </p:blipFill>
        <p:spPr bwMode="auto">
          <a:xfrm>
            <a:off x="7451725" y="6308725"/>
            <a:ext cx="1082675" cy="255588"/>
          </a:xfrm>
          <a:prstGeom prst="rect">
            <a:avLst/>
          </a:prstGeom>
          <a:noFill/>
          <a:ln w="9525">
            <a:noFill/>
            <a:miter lim="800000"/>
            <a:headEnd/>
            <a:tailEnd/>
          </a:ln>
        </p:spPr>
      </p:pic>
      <p:sp>
        <p:nvSpPr>
          <p:cNvPr id="12292" name="Title 3"/>
          <p:cNvSpPr>
            <a:spLocks noGrp="1"/>
          </p:cNvSpPr>
          <p:nvPr>
            <p:ph type="title"/>
          </p:nvPr>
        </p:nvSpPr>
        <p:spPr>
          <a:xfrm>
            <a:off x="395288" y="404813"/>
            <a:ext cx="8229600" cy="1143000"/>
          </a:xfrm>
        </p:spPr>
        <p:txBody>
          <a:bodyPr/>
          <a:lstStyle/>
          <a:p>
            <a:pPr algn="l" eaLnBrk="1" hangingPunct="1"/>
            <a:r>
              <a:rPr lang="en-GB" altLang="en-US" sz="3200" b="1" dirty="0">
                <a:solidFill>
                  <a:srgbClr val="892890"/>
                </a:solidFill>
                <a:latin typeface="+mn-lt"/>
                <a:cs typeface="Arial" charset="0"/>
              </a:rPr>
              <a:t>Identification issues: Variation form</a:t>
            </a:r>
          </a:p>
        </p:txBody>
      </p:sp>
      <p:pic>
        <p:nvPicPr>
          <p:cNvPr id="2" name="Content Placeholder 1"/>
          <p:cNvPicPr>
            <a:picLocks noGrp="1" noChangeAspect="1"/>
          </p:cNvPicPr>
          <p:nvPr>
            <p:ph idx="1"/>
          </p:nvPr>
        </p:nvPicPr>
        <p:blipFill>
          <a:blip r:embed="rId5"/>
          <a:stretch>
            <a:fillRect/>
          </a:stretch>
        </p:blipFill>
        <p:spPr>
          <a:xfrm>
            <a:off x="485581" y="1426047"/>
            <a:ext cx="7776863" cy="434054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1724" y="6191218"/>
            <a:ext cx="1173163" cy="490602"/>
          </a:xfrm>
          <a:prstGeom prst="rect">
            <a:avLst/>
          </a:prstGeom>
        </p:spPr>
      </p:pic>
      <p:grpSp>
        <p:nvGrpSpPr>
          <p:cNvPr id="10" name="Group 9"/>
          <p:cNvGrpSpPr/>
          <p:nvPr/>
        </p:nvGrpSpPr>
        <p:grpSpPr>
          <a:xfrm rot="19035873">
            <a:off x="2445191" y="2468192"/>
            <a:ext cx="2160240" cy="1368152"/>
            <a:chOff x="6367279" y="2876912"/>
            <a:chExt cx="1186719" cy="836187"/>
          </a:xfrm>
        </p:grpSpPr>
        <p:sp>
          <p:nvSpPr>
            <p:cNvPr id="11" name="Right Arrow 10"/>
            <p:cNvSpPr/>
            <p:nvPr/>
          </p:nvSpPr>
          <p:spPr>
            <a:xfrm rot="11527111">
              <a:off x="6378348" y="2876912"/>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1527111">
              <a:off x="6378349" y="3166638"/>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1527111">
              <a:off x="6367279" y="3509564"/>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ight Arrow 13"/>
          <p:cNvSpPr/>
          <p:nvPr/>
        </p:nvSpPr>
        <p:spPr>
          <a:xfrm rot="8079436">
            <a:off x="6496611" y="4664816"/>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ve_graphic_tint_rgb"/>
          <p:cNvPicPr>
            <a:picLocks noChangeAspect="1" noChangeArrowheads="1"/>
          </p:cNvPicPr>
          <p:nvPr/>
        </p:nvPicPr>
        <p:blipFill>
          <a:blip r:embed="rId3" cstate="print"/>
          <a:srcRect/>
          <a:stretch>
            <a:fillRect/>
          </a:stretch>
        </p:blipFill>
        <p:spPr bwMode="auto">
          <a:xfrm>
            <a:off x="0" y="2632075"/>
            <a:ext cx="9144000" cy="4225925"/>
          </a:xfrm>
          <a:prstGeom prst="rect">
            <a:avLst/>
          </a:prstGeom>
          <a:noFill/>
          <a:ln w="9525">
            <a:noFill/>
            <a:miter lim="800000"/>
            <a:headEnd/>
            <a:tailEnd/>
          </a:ln>
        </p:spPr>
      </p:pic>
      <p:pic>
        <p:nvPicPr>
          <p:cNvPr id="11267" name="Picture 3" descr="LGSS-logo_rgb"/>
          <p:cNvPicPr>
            <a:picLocks noChangeAspect="1" noChangeArrowheads="1"/>
          </p:cNvPicPr>
          <p:nvPr/>
        </p:nvPicPr>
        <p:blipFill>
          <a:blip r:embed="rId4" cstate="print"/>
          <a:srcRect/>
          <a:stretch>
            <a:fillRect/>
          </a:stretch>
        </p:blipFill>
        <p:spPr bwMode="auto">
          <a:xfrm>
            <a:off x="7451725" y="6308725"/>
            <a:ext cx="1082675" cy="255588"/>
          </a:xfrm>
          <a:prstGeom prst="rect">
            <a:avLst/>
          </a:prstGeom>
          <a:noFill/>
          <a:ln w="9525">
            <a:noFill/>
            <a:miter lim="800000"/>
            <a:headEnd/>
            <a:tailEnd/>
          </a:ln>
        </p:spPr>
      </p:pic>
      <p:sp>
        <p:nvSpPr>
          <p:cNvPr id="11268" name="Title 3"/>
          <p:cNvSpPr>
            <a:spLocks noGrp="1"/>
          </p:cNvSpPr>
          <p:nvPr>
            <p:ph type="title"/>
          </p:nvPr>
        </p:nvSpPr>
        <p:spPr/>
        <p:txBody>
          <a:bodyPr/>
          <a:lstStyle/>
          <a:p>
            <a:pPr algn="l" eaLnBrk="1" hangingPunct="1"/>
            <a:r>
              <a:rPr lang="en-GB" altLang="en-US" sz="3200" b="1" dirty="0">
                <a:solidFill>
                  <a:srgbClr val="009DDD"/>
                </a:solidFill>
                <a:latin typeface="+mn-lt"/>
                <a:cs typeface="Arial" charset="0"/>
              </a:rPr>
              <a:t>Benefit calculation issues : </a:t>
            </a:r>
            <a:r>
              <a:rPr lang="en-GB" altLang="en-US" sz="3200" b="1" dirty="0" smtClean="0">
                <a:solidFill>
                  <a:srgbClr val="009DDD"/>
                </a:solidFill>
                <a:latin typeface="+mn-lt"/>
                <a:cs typeface="Arial" charset="0"/>
              </a:rPr>
              <a:t>Starter </a:t>
            </a:r>
            <a:r>
              <a:rPr lang="en-GB" altLang="en-US" sz="3200" b="1" dirty="0">
                <a:solidFill>
                  <a:srgbClr val="009DDD"/>
                </a:solidFill>
                <a:latin typeface="+mn-lt"/>
                <a:cs typeface="Arial" charset="0"/>
              </a:rPr>
              <a:t>forms</a:t>
            </a:r>
            <a:endParaRPr lang="en-GB" altLang="en-US" sz="3200" b="1" dirty="0" smtClean="0">
              <a:solidFill>
                <a:srgbClr val="009DDD"/>
              </a:solidFill>
              <a:latin typeface="+mn-lt"/>
              <a:cs typeface="Arial"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854" y="6226083"/>
            <a:ext cx="1230594" cy="490602"/>
          </a:xfrm>
          <a:prstGeom prst="rect">
            <a:avLst/>
          </a:prstGeom>
        </p:spPr>
      </p:pic>
      <p:pic>
        <p:nvPicPr>
          <p:cNvPr id="8" name="Content Placeholder 7"/>
          <p:cNvPicPr>
            <a:picLocks noGrp="1" noChangeAspect="1"/>
          </p:cNvPicPr>
          <p:nvPr>
            <p:ph idx="1"/>
          </p:nvPr>
        </p:nvPicPr>
        <p:blipFill>
          <a:blip r:embed="rId6"/>
          <a:stretch>
            <a:fillRect/>
          </a:stretch>
        </p:blipFill>
        <p:spPr>
          <a:xfrm>
            <a:off x="540699" y="1265169"/>
            <a:ext cx="8064895" cy="4668100"/>
          </a:xfrm>
          <a:prstGeom prst="rect">
            <a:avLst/>
          </a:prstGeom>
        </p:spPr>
      </p:pic>
      <p:sp>
        <p:nvSpPr>
          <p:cNvPr id="11" name="Right Arrow 10"/>
          <p:cNvSpPr/>
          <p:nvPr/>
        </p:nvSpPr>
        <p:spPr>
          <a:xfrm rot="8079436">
            <a:off x="7377755" y="1386006"/>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6367279" y="2876912"/>
            <a:ext cx="1186719" cy="836187"/>
            <a:chOff x="6367279" y="2876912"/>
            <a:chExt cx="1186719" cy="836187"/>
          </a:xfrm>
        </p:grpSpPr>
        <p:sp>
          <p:nvSpPr>
            <p:cNvPr id="16" name="Right Arrow 15"/>
            <p:cNvSpPr/>
            <p:nvPr/>
          </p:nvSpPr>
          <p:spPr>
            <a:xfrm rot="11527111">
              <a:off x="6378348" y="2876912"/>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1527111">
              <a:off x="6378349" y="3166638"/>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1527111">
              <a:off x="6367279" y="3509564"/>
              <a:ext cx="1175649" cy="2035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p:cNvGrpSpPr/>
          <p:nvPr/>
        </p:nvGrpSpPr>
        <p:grpSpPr>
          <a:xfrm>
            <a:off x="4179660" y="1057142"/>
            <a:ext cx="4453702" cy="1800084"/>
            <a:chOff x="4179660" y="1057142"/>
            <a:chExt cx="4453702" cy="1800084"/>
          </a:xfrm>
        </p:grpSpPr>
        <p:sp>
          <p:nvSpPr>
            <p:cNvPr id="13" name="Right Arrow 12"/>
            <p:cNvSpPr/>
            <p:nvPr/>
          </p:nvSpPr>
          <p:spPr>
            <a:xfrm rot="8079436">
              <a:off x="7778316" y="1741218"/>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8079436">
              <a:off x="3495584" y="1971634"/>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8079436">
              <a:off x="7805270" y="2029134"/>
              <a:ext cx="151216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80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5601</TotalTime>
  <Words>1434</Words>
  <Application>Microsoft Office PowerPoint</Application>
  <PresentationFormat>On-screen Show (4:3)</PresentationFormat>
  <Paragraphs>158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LGSS Pensions Forms Workshop</vt:lpstr>
      <vt:lpstr>What we will cover:        </vt:lpstr>
      <vt:lpstr>Why do you ask for so much information?</vt:lpstr>
      <vt:lpstr>Pay Definitions – most common mistake</vt:lpstr>
      <vt:lpstr>Other common errors</vt:lpstr>
      <vt:lpstr>Identification issues: Starter forms </vt:lpstr>
      <vt:lpstr>Identification issues: Leavers certificate</vt:lpstr>
      <vt:lpstr>Identification issues: Variation form</vt:lpstr>
      <vt:lpstr>Benefit calculation issues : Starter forms</vt:lpstr>
      <vt:lpstr>Benefit calculation issues: Leavers certificate </vt:lpstr>
      <vt:lpstr>Benefit calculation issues: Leavers certificate</vt:lpstr>
      <vt:lpstr>Benefit calculation issues: Leavers certificate</vt:lpstr>
      <vt:lpstr>Missing information: Leavers certificate</vt:lpstr>
      <vt:lpstr>Missing information: Leavers certificate</vt:lpstr>
      <vt:lpstr>Missing information: Leavers certificate</vt:lpstr>
      <vt:lpstr>Employer Self Service</vt:lpstr>
      <vt:lpstr>PowerPoint Presentation</vt:lpstr>
    </vt:vector>
  </TitlesOfParts>
  <Company>Northamptonshire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moakensen</dc:creator>
  <cp:lastModifiedBy>lhogan</cp:lastModifiedBy>
  <cp:revision>564</cp:revision>
  <cp:lastPrinted>2017-10-05T07:47:17Z</cp:lastPrinted>
  <dcterms:created xsi:type="dcterms:W3CDTF">2011-12-01T09:09:02Z</dcterms:created>
  <dcterms:modified xsi:type="dcterms:W3CDTF">2018-11-15T15:56:41Z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